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4"/>
  </p:notesMasterIdLst>
  <p:sldIdLst>
    <p:sldId id="256" r:id="rId2"/>
    <p:sldId id="263" r:id="rId3"/>
    <p:sldId id="264" r:id="rId4"/>
    <p:sldId id="265" r:id="rId5"/>
    <p:sldId id="269" r:id="rId6"/>
    <p:sldId id="270" r:id="rId7"/>
    <p:sldId id="271" r:id="rId8"/>
    <p:sldId id="266" r:id="rId9"/>
    <p:sldId id="267" r:id="rId10"/>
    <p:sldId id="281" r:id="rId11"/>
    <p:sldId id="268" r:id="rId12"/>
    <p:sldId id="272" r:id="rId13"/>
    <p:sldId id="273" r:id="rId14"/>
    <p:sldId id="257" r:id="rId15"/>
    <p:sldId id="258" r:id="rId16"/>
    <p:sldId id="259" r:id="rId17"/>
    <p:sldId id="274" r:id="rId18"/>
    <p:sldId id="260" r:id="rId19"/>
    <p:sldId id="261" r:id="rId20"/>
    <p:sldId id="262" r:id="rId21"/>
    <p:sldId id="275" r:id="rId22"/>
    <p:sldId id="276" r:id="rId23"/>
    <p:sldId id="277" r:id="rId24"/>
    <p:sldId id="278" r:id="rId25"/>
    <p:sldId id="279" r:id="rId26"/>
    <p:sldId id="280"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B42D"/>
    <a:srgbClr val="DD785E"/>
    <a:srgbClr val="D7425E"/>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1228" autoAdjust="0"/>
  </p:normalViewPr>
  <p:slideViewPr>
    <p:cSldViewPr snapToGrid="0" snapToObjects="1">
      <p:cViewPr>
        <p:scale>
          <a:sx n="66" d="100"/>
          <a:sy n="66" d="100"/>
        </p:scale>
        <p:origin x="792"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558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s-MX" b="0" i="0" dirty="0">
                <a:solidFill>
                  <a:srgbClr val="E8E8E8"/>
                </a:solidFill>
                <a:effectLst/>
                <a:highlight>
                  <a:srgbClr val="1F1F1F"/>
                </a:highlight>
                <a:latin typeface="Google Sans"/>
              </a:rPr>
              <a:t>¿Qué es y para qué sirve un </a:t>
            </a:r>
            <a:r>
              <a:rPr lang="es-MX" b="0" i="0" dirty="0" err="1">
                <a:solidFill>
                  <a:srgbClr val="E8E8E8"/>
                </a:solidFill>
                <a:effectLst/>
                <a:highlight>
                  <a:srgbClr val="1F1F1F"/>
                </a:highlight>
                <a:latin typeface="Google Sans"/>
              </a:rPr>
              <a:t>framework</a:t>
            </a:r>
            <a:r>
              <a:rPr lang="es-MX" b="0" i="0" dirty="0">
                <a:solidFill>
                  <a:srgbClr val="E8E8E8"/>
                </a:solidFill>
                <a:effectLst/>
                <a:highlight>
                  <a:srgbClr val="1F1F1F"/>
                </a:highlight>
                <a:latin typeface="Google Sans"/>
              </a:rPr>
              <a:t>?</a:t>
            </a:r>
            <a:endParaRPr lang="es-MX" b="0" i="0" dirty="0">
              <a:solidFill>
                <a:srgbClr val="E8E8E8"/>
              </a:solidFill>
              <a:effectLst/>
              <a:highlight>
                <a:srgbClr val="1F1F1F"/>
              </a:highlight>
              <a:latin typeface="arial" panose="020B0604020202020204" pitchFamily="34" charset="0"/>
            </a:endParaRPr>
          </a:p>
          <a:p>
            <a:pPr algn="l"/>
            <a:r>
              <a:rPr lang="es-MX" b="0" i="0" dirty="0">
                <a:solidFill>
                  <a:srgbClr val="E8E8E8"/>
                </a:solidFill>
                <a:effectLst/>
                <a:highlight>
                  <a:srgbClr val="1F1F1F"/>
                </a:highlight>
                <a:latin typeface="Google Sans"/>
              </a:rPr>
              <a:t>Un </a:t>
            </a:r>
            <a:r>
              <a:rPr lang="es-MX" b="0" i="0" dirty="0" err="1">
                <a:solidFill>
                  <a:srgbClr val="E8E8E8"/>
                </a:solidFill>
                <a:effectLst/>
                <a:highlight>
                  <a:srgbClr val="1F1F1F"/>
                </a:highlight>
                <a:latin typeface="Google Sans"/>
              </a:rPr>
              <a:t>framework</a:t>
            </a:r>
            <a:r>
              <a:rPr lang="es-MX" b="0" i="0" dirty="0">
                <a:solidFill>
                  <a:srgbClr val="E8E8E8"/>
                </a:solidFill>
                <a:effectLst/>
                <a:highlight>
                  <a:srgbClr val="1F1F1F"/>
                </a:highlight>
                <a:latin typeface="Google Sans"/>
              </a:rPr>
              <a:t> es un </a:t>
            </a:r>
            <a:r>
              <a:rPr lang="es-MX" b="0" i="0" dirty="0">
                <a:solidFill>
                  <a:srgbClr val="E2EEFF"/>
                </a:solidFill>
                <a:effectLst/>
                <a:highlight>
                  <a:srgbClr val="3A3F50"/>
                </a:highlight>
                <a:latin typeface="Google Sans"/>
              </a:rPr>
              <a:t>conjunto de herramientas, guías y estructuras predefinidas que se utilizan para desarrollar y organizar software de manera eficiente</a:t>
            </a:r>
            <a:r>
              <a:rPr lang="es-MX" b="0" i="0" dirty="0">
                <a:solidFill>
                  <a:srgbClr val="E8E8E8"/>
                </a:solidFill>
                <a:effectLst/>
                <a:highlight>
                  <a:srgbClr val="1F1F1F"/>
                </a:highlight>
                <a:latin typeface="Google Sans"/>
              </a:rPr>
              <a:t>. Funciona como una especie de "esqueleto" o plataforma base, sobre la cual los programadores y desarrolladores pueden construir y personalizar sus aplicaciones.</a:t>
            </a:r>
            <a:endParaRPr lang="es-MX" b="0" i="0" dirty="0">
              <a:solidFill>
                <a:srgbClr val="E8E8E8"/>
              </a:solidFill>
              <a:effectLst/>
              <a:highlight>
                <a:srgbClr val="1F1F1F"/>
              </a:highlight>
              <a:latin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24331657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hyperlink" Target="https://architecture-it.github.io/docs/img/onboarding/10.pn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s://miro.medium.com/v2/resize:fit:1400/format:webp/1*foZIgtQykQR6nSjnRagKuA.png" TargetMode="External"/><Relationship Id="rId10" Type="http://schemas.openxmlformats.org/officeDocument/2006/relationships/image" Target="../media/image15.png"/><Relationship Id="rId4" Type="http://schemas.openxmlformats.org/officeDocument/2006/relationships/image" Target="../media/image12.png"/><Relationship Id="rId9" Type="http://schemas.openxmlformats.org/officeDocument/2006/relationships/hyperlink" Target="https://media.licdn.com/dms/image/D4D22AQFHr17xEChP9g/feedshare-shrink_800/0/1692007376679?e=2147483647&amp;v=beta&amp;t=0DYCR5NKeGFSqM7yTFzRJH0hGIJY-t4U7c85rMkSdv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9.png"/><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8.pn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40.png"/><Relationship Id="rId5" Type="http://schemas.openxmlformats.org/officeDocument/2006/relationships/image" Target="../media/image20.png"/><Relationship Id="rId4" Type="http://schemas.openxmlformats.org/officeDocument/2006/relationships/image" Target="../media/image39.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42.png"/><Relationship Id="rId4" Type="http://schemas.openxmlformats.org/officeDocument/2006/relationships/image" Target="../media/image41.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6.png"/><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8.png"/><Relationship Id="rId2" Type="http://schemas.openxmlformats.org/officeDocument/2006/relationships/notesSlide" Target="../notesSlides/notesSlide41.xml"/><Relationship Id="rId1" Type="http://schemas.openxmlformats.org/officeDocument/2006/relationships/slideLayout" Target="../slideLayouts/slideLayout1.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47.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758785"/>
            <a:ext cx="7477601" cy="3607594"/>
          </a:xfrm>
          <a:prstGeom prst="rect">
            <a:avLst/>
          </a:prstGeom>
          <a:noFill/>
          <a:ln/>
        </p:spPr>
        <p:txBody>
          <a:bodyPr wrap="square" rtlCol="0" anchor="t"/>
          <a:lstStyle/>
          <a:p>
            <a:pPr marL="0" indent="0">
              <a:lnSpc>
                <a:spcPts val="7101"/>
              </a:lnSpc>
              <a:buNone/>
            </a:pPr>
            <a:r>
              <a:rPr lang="en-US" sz="5681" b="1" dirty="0">
                <a:solidFill>
                  <a:srgbClr val="FFFFFF"/>
                </a:solidFill>
                <a:latin typeface="Nunito" pitchFamily="34" charset="0"/>
                <a:ea typeface="Nunito" pitchFamily="34" charset="-122"/>
                <a:cs typeface="Nunito" pitchFamily="34" charset="-120"/>
              </a:rPr>
              <a:t>Taller de Introducción a las APIs y Microservicios con Spring Boot</a:t>
            </a:r>
            <a:endParaRPr lang="en-US" sz="5681" dirty="0"/>
          </a:p>
        </p:txBody>
      </p:sp>
      <p:sp>
        <p:nvSpPr>
          <p:cNvPr id="6" name="Text 2"/>
          <p:cNvSpPr/>
          <p:nvPr/>
        </p:nvSpPr>
        <p:spPr>
          <a:xfrm>
            <a:off x="833199" y="4699635"/>
            <a:ext cx="7477601"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Bienvenidos al taller sobre APIs y Microservicios con Spring Boot. En este taller, exploraremos los conceptos fundamentales de las APIs RESTful, los tipos de peticiones HTTP, y las mejores prácticas para el diseño de APIs. También aprenderemos sobre las características principales de Spring Boot, las herramientas necesarias y la configuración inicial, así como las anotaciones y convenciones más importantes de este potente framework de Java.</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895118"/>
            <a:ext cx="7224117"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Arquitectura de microservicios</a:t>
            </a:r>
            <a:endParaRPr lang="en-US" sz="4117" dirty="0"/>
          </a:p>
        </p:txBody>
      </p:sp>
      <p:pic>
        <p:nvPicPr>
          <p:cNvPr id="5" name="Image 1" descr="preencoded.png"/>
          <p:cNvPicPr>
            <a:picLocks noChangeAspect="1"/>
          </p:cNvPicPr>
          <p:nvPr/>
        </p:nvPicPr>
        <p:blipFill>
          <a:blip r:embed="rId4"/>
          <a:stretch>
            <a:fillRect/>
          </a:stretch>
        </p:blipFill>
        <p:spPr>
          <a:xfrm>
            <a:off x="2348389" y="2992874"/>
            <a:ext cx="555427" cy="555427"/>
          </a:xfrm>
          <a:prstGeom prst="rect">
            <a:avLst/>
          </a:prstGeom>
        </p:spPr>
      </p:pic>
      <p:sp>
        <p:nvSpPr>
          <p:cNvPr id="6" name="Text 2"/>
          <p:cNvSpPr/>
          <p:nvPr/>
        </p:nvSpPr>
        <p:spPr>
          <a:xfrm>
            <a:off x="2348389" y="3770471"/>
            <a:ext cx="2233374"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Modularidad</a:t>
            </a:r>
            <a:endParaRPr lang="en-US" sz="2058" dirty="0"/>
          </a:p>
        </p:txBody>
      </p:sp>
      <p:sp>
        <p:nvSpPr>
          <p:cNvPr id="7" name="Text 3"/>
          <p:cNvSpPr/>
          <p:nvPr/>
        </p:nvSpPr>
        <p:spPr>
          <a:xfrm>
            <a:off x="2348389" y="4230529"/>
            <a:ext cx="2233374" cy="142160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microservicios se diseñan como módulos independientes y autónomos.</a:t>
            </a:r>
            <a:endParaRPr lang="en-US" sz="1750" dirty="0"/>
          </a:p>
        </p:txBody>
      </p:sp>
      <p:pic>
        <p:nvPicPr>
          <p:cNvPr id="8" name="Image 2" descr="preencoded.png"/>
          <p:cNvPicPr>
            <a:picLocks noChangeAspect="1"/>
          </p:cNvPicPr>
          <p:nvPr/>
        </p:nvPicPr>
        <p:blipFill>
          <a:blip r:embed="rId5"/>
          <a:stretch>
            <a:fillRect/>
          </a:stretch>
        </p:blipFill>
        <p:spPr>
          <a:xfrm>
            <a:off x="4915019" y="2992874"/>
            <a:ext cx="555427" cy="555427"/>
          </a:xfrm>
          <a:prstGeom prst="rect">
            <a:avLst/>
          </a:prstGeom>
        </p:spPr>
      </p:pic>
      <p:sp>
        <p:nvSpPr>
          <p:cNvPr id="9" name="Text 4"/>
          <p:cNvSpPr/>
          <p:nvPr/>
        </p:nvSpPr>
        <p:spPr>
          <a:xfrm>
            <a:off x="4915019" y="3770471"/>
            <a:ext cx="2233493" cy="653653"/>
          </a:xfrm>
          <a:prstGeom prst="rect">
            <a:avLst/>
          </a:prstGeom>
          <a:noFill/>
          <a:ln/>
        </p:spPr>
        <p:txBody>
          <a:bodyPr wrap="squar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Tecnologías Heterogéneas</a:t>
            </a:r>
            <a:endParaRPr lang="en-US" sz="2058" dirty="0"/>
          </a:p>
        </p:txBody>
      </p:sp>
      <p:sp>
        <p:nvSpPr>
          <p:cNvPr id="10" name="Text 5"/>
          <p:cNvSpPr/>
          <p:nvPr/>
        </p:nvSpPr>
        <p:spPr>
          <a:xfrm>
            <a:off x="4915019" y="4557355"/>
            <a:ext cx="2233493" cy="1777008"/>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Cada microservicio puede utilizar el lenguaje y la tecnología más adecuada.</a:t>
            </a:r>
            <a:endParaRPr lang="en-US" sz="1750" dirty="0"/>
          </a:p>
        </p:txBody>
      </p:sp>
      <p:pic>
        <p:nvPicPr>
          <p:cNvPr id="11" name="Image 3" descr="preencoded.png"/>
          <p:cNvPicPr>
            <a:picLocks noChangeAspect="1"/>
          </p:cNvPicPr>
          <p:nvPr/>
        </p:nvPicPr>
        <p:blipFill>
          <a:blip r:embed="rId6"/>
          <a:stretch>
            <a:fillRect/>
          </a:stretch>
        </p:blipFill>
        <p:spPr>
          <a:xfrm>
            <a:off x="7481768" y="2992874"/>
            <a:ext cx="555427" cy="555427"/>
          </a:xfrm>
          <a:prstGeom prst="rect">
            <a:avLst/>
          </a:prstGeom>
        </p:spPr>
      </p:pic>
      <p:sp>
        <p:nvSpPr>
          <p:cNvPr id="12" name="Text 6"/>
          <p:cNvSpPr/>
          <p:nvPr/>
        </p:nvSpPr>
        <p:spPr>
          <a:xfrm>
            <a:off x="7481768" y="3770471"/>
            <a:ext cx="2233374" cy="653653"/>
          </a:xfrm>
          <a:prstGeom prst="rect">
            <a:avLst/>
          </a:prstGeom>
          <a:noFill/>
          <a:ln/>
        </p:spPr>
        <p:txBody>
          <a:bodyPr wrap="squar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Bases de Datos Independientes</a:t>
            </a:r>
            <a:endParaRPr lang="en-US" sz="2058" dirty="0"/>
          </a:p>
        </p:txBody>
      </p:sp>
      <p:sp>
        <p:nvSpPr>
          <p:cNvPr id="13" name="Text 7"/>
          <p:cNvSpPr/>
          <p:nvPr/>
        </p:nvSpPr>
        <p:spPr>
          <a:xfrm>
            <a:off x="7481768" y="4557355"/>
            <a:ext cx="2233374" cy="142160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Cada microservicio tiene su propia base de datos, lo que evita puntos únicos de fallo.</a:t>
            </a:r>
            <a:endParaRPr lang="en-US" sz="1750" dirty="0"/>
          </a:p>
        </p:txBody>
      </p:sp>
      <p:pic>
        <p:nvPicPr>
          <p:cNvPr id="14" name="Image 4" descr="preencoded.png"/>
          <p:cNvPicPr>
            <a:picLocks noChangeAspect="1"/>
          </p:cNvPicPr>
          <p:nvPr/>
        </p:nvPicPr>
        <p:blipFill>
          <a:blip r:embed="rId7"/>
          <a:stretch>
            <a:fillRect/>
          </a:stretch>
        </p:blipFill>
        <p:spPr>
          <a:xfrm>
            <a:off x="10048399" y="2992874"/>
            <a:ext cx="555427" cy="555427"/>
          </a:xfrm>
          <a:prstGeom prst="rect">
            <a:avLst/>
          </a:prstGeom>
        </p:spPr>
      </p:pic>
      <p:sp>
        <p:nvSpPr>
          <p:cNvPr id="15" name="Text 8"/>
          <p:cNvSpPr/>
          <p:nvPr/>
        </p:nvSpPr>
        <p:spPr>
          <a:xfrm>
            <a:off x="10048399" y="3770471"/>
            <a:ext cx="2233493" cy="653653"/>
          </a:xfrm>
          <a:prstGeom prst="rect">
            <a:avLst/>
          </a:prstGeom>
          <a:noFill/>
          <a:ln/>
        </p:spPr>
        <p:txBody>
          <a:bodyPr wrap="square" rtlCol="0" anchor="t"/>
          <a:lstStyle/>
          <a:p>
            <a:pPr marL="0" indent="0" algn="l">
              <a:lnSpc>
                <a:spcPts val="2573"/>
              </a:lnSpc>
              <a:buNone/>
            </a:pPr>
            <a:r>
              <a:rPr lang="en-US" sz="2058" b="1" dirty="0">
                <a:solidFill>
                  <a:srgbClr val="48A8E2"/>
                </a:solidFill>
                <a:latin typeface="Nunito" pitchFamily="34" charset="0"/>
                <a:ea typeface="Nunito" pitchFamily="34" charset="-122"/>
                <a:cs typeface="Nunito" pitchFamily="34" charset="-120"/>
              </a:rPr>
              <a:t>Comunicación a través de Redes</a:t>
            </a:r>
            <a:endParaRPr lang="en-US" sz="2058" dirty="0"/>
          </a:p>
        </p:txBody>
      </p:sp>
      <p:sp>
        <p:nvSpPr>
          <p:cNvPr id="16" name="Text 9"/>
          <p:cNvSpPr/>
          <p:nvPr/>
        </p:nvSpPr>
        <p:spPr>
          <a:xfrm>
            <a:off x="10048399" y="4557355"/>
            <a:ext cx="2233493" cy="1777008"/>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microservicios se comunican entre sí a través de protocolos de red, como HTTP y mensajería.</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2E">
              <a:alpha val="80000"/>
            </a:srgbClr>
          </a:solidFill>
          <a:ln/>
        </p:spPr>
      </p:sp>
      <p:sp>
        <p:nvSpPr>
          <p:cNvPr id="6" name="Text 2"/>
          <p:cNvSpPr/>
          <p:nvPr/>
        </p:nvSpPr>
        <p:spPr>
          <a:xfrm>
            <a:off x="2348389" y="2022515"/>
            <a:ext cx="7147322"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Desafíos de los microservicios</a:t>
            </a:r>
            <a:endParaRPr lang="en-US" sz="4117" dirty="0"/>
          </a:p>
        </p:txBody>
      </p:sp>
      <p:sp>
        <p:nvSpPr>
          <p:cNvPr id="7" name="Shape 3"/>
          <p:cNvSpPr/>
          <p:nvPr/>
        </p:nvSpPr>
        <p:spPr>
          <a:xfrm>
            <a:off x="2348389" y="3259098"/>
            <a:ext cx="499943" cy="499943"/>
          </a:xfrm>
          <a:prstGeom prst="roundRect">
            <a:avLst>
              <a:gd name="adj" fmla="val 80001"/>
            </a:avLst>
          </a:prstGeom>
          <a:solidFill>
            <a:srgbClr val="00002E"/>
          </a:solidFill>
          <a:ln w="22860">
            <a:solidFill>
              <a:srgbClr val="FFFFFF"/>
            </a:solidFill>
            <a:prstDash val="solid"/>
          </a:ln>
        </p:spPr>
      </p:sp>
      <p:sp>
        <p:nvSpPr>
          <p:cNvPr id="8" name="Text 4"/>
          <p:cNvSpPr/>
          <p:nvPr/>
        </p:nvSpPr>
        <p:spPr>
          <a:xfrm>
            <a:off x="2504242" y="3313033"/>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9" name="Text 5"/>
          <p:cNvSpPr/>
          <p:nvPr/>
        </p:nvSpPr>
        <p:spPr>
          <a:xfrm>
            <a:off x="3070503" y="3259098"/>
            <a:ext cx="2440900"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Complejidad</a:t>
            </a:r>
            <a:endParaRPr lang="en-US" sz="2058" dirty="0"/>
          </a:p>
        </p:txBody>
      </p:sp>
      <p:sp>
        <p:nvSpPr>
          <p:cNvPr id="10" name="Text 6"/>
          <p:cNvSpPr/>
          <p:nvPr/>
        </p:nvSpPr>
        <p:spPr>
          <a:xfrm>
            <a:off x="3070503" y="3719155"/>
            <a:ext cx="2440900"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arquitectura de microservicios puede ser más compleja de diseñar, implementar y gestionar que una aplicación monolítica tradicional.</a:t>
            </a:r>
            <a:endParaRPr lang="en-US" sz="1750" dirty="0"/>
          </a:p>
        </p:txBody>
      </p:sp>
      <p:sp>
        <p:nvSpPr>
          <p:cNvPr id="11" name="Shape 7"/>
          <p:cNvSpPr/>
          <p:nvPr/>
        </p:nvSpPr>
        <p:spPr>
          <a:xfrm>
            <a:off x="5733574" y="3259098"/>
            <a:ext cx="499943" cy="499943"/>
          </a:xfrm>
          <a:prstGeom prst="roundRect">
            <a:avLst>
              <a:gd name="adj" fmla="val 80001"/>
            </a:avLst>
          </a:prstGeom>
          <a:solidFill>
            <a:srgbClr val="00002E"/>
          </a:solidFill>
          <a:ln w="22860">
            <a:solidFill>
              <a:srgbClr val="FFFFFF"/>
            </a:solidFill>
            <a:prstDash val="solid"/>
          </a:ln>
        </p:spPr>
      </p:sp>
      <p:sp>
        <p:nvSpPr>
          <p:cNvPr id="12" name="Text 8"/>
          <p:cNvSpPr/>
          <p:nvPr/>
        </p:nvSpPr>
        <p:spPr>
          <a:xfrm>
            <a:off x="5889427" y="3313033"/>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3" name="Text 9"/>
          <p:cNvSpPr/>
          <p:nvPr/>
        </p:nvSpPr>
        <p:spPr>
          <a:xfrm>
            <a:off x="6455688" y="3259098"/>
            <a:ext cx="2440900"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Comunicación</a:t>
            </a:r>
            <a:endParaRPr lang="en-US" sz="2058" dirty="0"/>
          </a:p>
        </p:txBody>
      </p:sp>
      <p:sp>
        <p:nvSpPr>
          <p:cNvPr id="14" name="Text 10"/>
          <p:cNvSpPr/>
          <p:nvPr/>
        </p:nvSpPr>
        <p:spPr>
          <a:xfrm>
            <a:off x="6455688" y="3719155"/>
            <a:ext cx="2440900"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comunicación entre los diferentes microservicios debe ser eficiente y confiable para evitar cuellos de botella y problemas de rendimiento.</a:t>
            </a:r>
            <a:endParaRPr lang="en-US" sz="1750" dirty="0"/>
          </a:p>
        </p:txBody>
      </p:sp>
      <p:sp>
        <p:nvSpPr>
          <p:cNvPr id="15" name="Shape 11"/>
          <p:cNvSpPr/>
          <p:nvPr/>
        </p:nvSpPr>
        <p:spPr>
          <a:xfrm>
            <a:off x="9118759" y="3259098"/>
            <a:ext cx="499943" cy="499943"/>
          </a:xfrm>
          <a:prstGeom prst="roundRect">
            <a:avLst>
              <a:gd name="adj" fmla="val 80001"/>
            </a:avLst>
          </a:prstGeom>
          <a:solidFill>
            <a:srgbClr val="00002E"/>
          </a:solidFill>
          <a:ln w="22860">
            <a:solidFill>
              <a:srgbClr val="FFFFFF"/>
            </a:solidFill>
            <a:prstDash val="solid"/>
          </a:ln>
        </p:spPr>
      </p:sp>
      <p:sp>
        <p:nvSpPr>
          <p:cNvPr id="16" name="Text 12"/>
          <p:cNvSpPr/>
          <p:nvPr/>
        </p:nvSpPr>
        <p:spPr>
          <a:xfrm>
            <a:off x="9274612" y="3313033"/>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17" name="Text 13"/>
          <p:cNvSpPr/>
          <p:nvPr/>
        </p:nvSpPr>
        <p:spPr>
          <a:xfrm>
            <a:off x="9840873" y="3259098"/>
            <a:ext cx="2440900"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Monitorización</a:t>
            </a:r>
            <a:endParaRPr lang="en-US" sz="2058" dirty="0"/>
          </a:p>
        </p:txBody>
      </p:sp>
      <p:sp>
        <p:nvSpPr>
          <p:cNvPr id="18" name="Text 14"/>
          <p:cNvSpPr/>
          <p:nvPr/>
        </p:nvSpPr>
        <p:spPr>
          <a:xfrm>
            <a:off x="9840873" y="3719155"/>
            <a:ext cx="2440900"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Es necesario contar con herramientas y procesos robustos para monitorizar y solucionar problemas en un entorno distribuido de microservicios.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5640792" cy="8229600"/>
          </a:xfrm>
          <a:prstGeom prst="rect">
            <a:avLst/>
          </a:prstGeom>
          <a:solidFill>
            <a:srgbClr val="00002E">
              <a:alpha val="75000"/>
            </a:srgbClr>
          </a:solidFill>
          <a:ln/>
        </p:spPr>
        <p:txBody>
          <a:bodyPr/>
          <a:lstStyle/>
          <a:p>
            <a:endParaRPr lang="es-MX" dirty="0"/>
          </a:p>
        </p:txBody>
      </p:sp>
      <p:sp>
        <p:nvSpPr>
          <p:cNvPr id="4" name="Text 1"/>
          <p:cNvSpPr/>
          <p:nvPr/>
        </p:nvSpPr>
        <p:spPr>
          <a:xfrm>
            <a:off x="2874645" y="547688"/>
            <a:ext cx="7848243" cy="584240"/>
          </a:xfrm>
          <a:prstGeom prst="rect">
            <a:avLst/>
          </a:prstGeom>
          <a:noFill/>
          <a:ln/>
        </p:spPr>
        <p:txBody>
          <a:bodyPr wrap="none" rtlCol="0" anchor="t"/>
          <a:lstStyle/>
          <a:p>
            <a:pPr marL="0" indent="0">
              <a:lnSpc>
                <a:spcPts val="4601"/>
              </a:lnSpc>
              <a:buNone/>
            </a:pPr>
            <a:r>
              <a:rPr lang="en-US" sz="3680" b="1" dirty="0">
                <a:solidFill>
                  <a:srgbClr val="FFFFFF"/>
                </a:solidFill>
                <a:latin typeface="Nunito" pitchFamily="34" charset="0"/>
                <a:ea typeface="Nunito" pitchFamily="34" charset="-122"/>
                <a:cs typeface="Nunito" pitchFamily="34" charset="-120"/>
              </a:rPr>
              <a:t>Patrones de diseño en microservicios</a:t>
            </a:r>
            <a:endParaRPr lang="en-US" sz="3680" dirty="0"/>
          </a:p>
        </p:txBody>
      </p:sp>
      <p:sp>
        <p:nvSpPr>
          <p:cNvPr id="7" name="Text 3"/>
          <p:cNvSpPr/>
          <p:nvPr/>
        </p:nvSpPr>
        <p:spPr>
          <a:xfrm>
            <a:off x="1177862" y="4027843"/>
            <a:ext cx="2761655" cy="584121"/>
          </a:xfrm>
          <a:prstGeom prst="rect">
            <a:avLst/>
          </a:prstGeom>
          <a:noFill/>
          <a:ln/>
        </p:spPr>
        <p:txBody>
          <a:bodyPr wrap="square" rtlCol="0" anchor="t"/>
          <a:lstStyle/>
          <a:p>
            <a:pPr marL="0" indent="0" algn="l">
              <a:lnSpc>
                <a:spcPts val="2300"/>
              </a:lnSpc>
              <a:buNone/>
            </a:pPr>
            <a:r>
              <a:rPr lang="en-US" sz="1840" b="1" dirty="0">
                <a:solidFill>
                  <a:srgbClr val="F2B42D"/>
                </a:solidFill>
                <a:latin typeface="Nunito" pitchFamily="34" charset="0"/>
                <a:ea typeface="Nunito" pitchFamily="34" charset="-122"/>
                <a:cs typeface="Nunito" pitchFamily="34" charset="-120"/>
              </a:rPr>
              <a:t>Segregación de Responsabilidades</a:t>
            </a:r>
            <a:endParaRPr lang="en-US" sz="1840" dirty="0"/>
          </a:p>
        </p:txBody>
      </p:sp>
      <p:sp>
        <p:nvSpPr>
          <p:cNvPr id="8" name="Text 4"/>
          <p:cNvSpPr/>
          <p:nvPr/>
        </p:nvSpPr>
        <p:spPr>
          <a:xfrm>
            <a:off x="611983" y="4832488"/>
            <a:ext cx="4084405" cy="3176588"/>
          </a:xfrm>
          <a:prstGeom prst="rect">
            <a:avLst/>
          </a:prstGeom>
          <a:noFill/>
          <a:ln/>
        </p:spPr>
        <p:txBody>
          <a:bodyPr wrap="square" rtlCol="0" anchor="t"/>
          <a:lstStyle/>
          <a:p>
            <a:pPr marL="0" indent="0" algn="l">
              <a:lnSpc>
                <a:spcPts val="2503"/>
              </a:lnSpc>
              <a:buNone/>
            </a:pPr>
            <a:r>
              <a:rPr lang="en-US" sz="1564" dirty="0">
                <a:solidFill>
                  <a:srgbClr val="FFFFFF"/>
                </a:solidFill>
                <a:latin typeface="PT Sans" pitchFamily="34" charset="0"/>
                <a:ea typeface="PT Sans" pitchFamily="34" charset="-122"/>
                <a:cs typeface="PT Sans" pitchFamily="34" charset="-120"/>
              </a:rPr>
              <a:t>Los microservicios se basan en el principio de segregación de responsabilidades, donde cada servicio se encarga de una tarea específica y bien definida. Esto facilita el desarrollo, mantenimiento y escalamiento individual de cada servicio, mejorando la agilidad y la flexibilidad de la arquitectura.</a:t>
            </a:r>
            <a:endParaRPr lang="en-US" sz="1564" dirty="0"/>
          </a:p>
        </p:txBody>
      </p:sp>
      <p:sp>
        <p:nvSpPr>
          <p:cNvPr id="9" name="Shape 5"/>
          <p:cNvSpPr/>
          <p:nvPr/>
        </p:nvSpPr>
        <p:spPr>
          <a:xfrm>
            <a:off x="5934194" y="1529120"/>
            <a:ext cx="2761774" cy="1706880"/>
          </a:xfrm>
          <a:prstGeom prst="roundRect">
            <a:avLst>
              <a:gd name="adj" fmla="val 20949"/>
            </a:avLst>
          </a:prstGeom>
          <a:noFill/>
          <a:ln w="22860">
            <a:solidFill>
              <a:srgbClr val="D7425E"/>
            </a:solidFill>
            <a:prstDash val="solid"/>
          </a:ln>
        </p:spPr>
      </p:sp>
      <p:pic>
        <p:nvPicPr>
          <p:cNvPr id="10" name="Image 2" descr="preencoded.png"/>
          <p:cNvPicPr>
            <a:picLocks noChangeAspect="1"/>
          </p:cNvPicPr>
          <p:nvPr/>
        </p:nvPicPr>
        <p:blipFill>
          <a:blip r:embed="rId4"/>
          <a:stretch>
            <a:fillRect/>
          </a:stretch>
        </p:blipFill>
        <p:spPr>
          <a:xfrm>
            <a:off x="5957054" y="1551980"/>
            <a:ext cx="2716054" cy="1661160"/>
          </a:xfrm>
          <a:prstGeom prst="rect">
            <a:avLst/>
          </a:prstGeom>
        </p:spPr>
      </p:pic>
      <p:sp>
        <p:nvSpPr>
          <p:cNvPr id="11" name="Text 6"/>
          <p:cNvSpPr/>
          <p:nvPr/>
        </p:nvSpPr>
        <p:spPr>
          <a:xfrm>
            <a:off x="5934194" y="4000430"/>
            <a:ext cx="2761774" cy="584121"/>
          </a:xfrm>
          <a:prstGeom prst="rect">
            <a:avLst/>
          </a:prstGeom>
          <a:noFill/>
          <a:ln/>
        </p:spPr>
        <p:txBody>
          <a:bodyPr wrap="square" rtlCol="0" anchor="t"/>
          <a:lstStyle/>
          <a:p>
            <a:pPr marL="0" indent="0" algn="l">
              <a:lnSpc>
                <a:spcPts val="2300"/>
              </a:lnSpc>
              <a:buNone/>
            </a:pPr>
            <a:r>
              <a:rPr lang="en-US" sz="1840" b="1" dirty="0">
                <a:solidFill>
                  <a:srgbClr val="D7425E"/>
                </a:solidFill>
                <a:latin typeface="Nunito" pitchFamily="34" charset="0"/>
                <a:ea typeface="Nunito" pitchFamily="34" charset="-122"/>
                <a:cs typeface="Nunito" pitchFamily="34" charset="-120"/>
              </a:rPr>
              <a:t>Arquitectura Orientada a Eventos</a:t>
            </a:r>
            <a:endParaRPr lang="en-US" sz="1840" dirty="0"/>
          </a:p>
        </p:txBody>
      </p:sp>
      <p:sp>
        <p:nvSpPr>
          <p:cNvPr id="12" name="Text 7"/>
          <p:cNvSpPr/>
          <p:nvPr/>
        </p:nvSpPr>
        <p:spPr>
          <a:xfrm>
            <a:off x="5302283" y="4794945"/>
            <a:ext cx="3931169" cy="3494246"/>
          </a:xfrm>
          <a:prstGeom prst="rect">
            <a:avLst/>
          </a:prstGeom>
          <a:noFill/>
          <a:ln/>
        </p:spPr>
        <p:txBody>
          <a:bodyPr wrap="square" rtlCol="0" anchor="t"/>
          <a:lstStyle/>
          <a:p>
            <a:pPr marL="0" indent="0" algn="l">
              <a:lnSpc>
                <a:spcPts val="2503"/>
              </a:lnSpc>
              <a:buNone/>
            </a:pPr>
            <a:r>
              <a:rPr lang="en-US" sz="1564" dirty="0">
                <a:solidFill>
                  <a:srgbClr val="FFFFFF"/>
                </a:solidFill>
                <a:latin typeface="PT Sans" pitchFamily="34" charset="0"/>
                <a:ea typeface="PT Sans" pitchFamily="34" charset="-122"/>
                <a:cs typeface="PT Sans" pitchFamily="34" charset="-120"/>
              </a:rPr>
              <a:t>La arquitectura de microservicios a menudo se apoya en un enfoque orientado a eventos, donde los servicios se comunican a través de la publicación y suscripción de eventos. Esto permite una mayor desacoplación y escalabilidad, ya que los servicios no dependen directamente unos de otros.</a:t>
            </a:r>
            <a:endParaRPr lang="en-US" sz="1564" dirty="0"/>
          </a:p>
        </p:txBody>
      </p:sp>
      <p:sp>
        <p:nvSpPr>
          <p:cNvPr id="15" name="Text 9"/>
          <p:cNvSpPr/>
          <p:nvPr/>
        </p:nvSpPr>
        <p:spPr>
          <a:xfrm>
            <a:off x="10722888" y="4144330"/>
            <a:ext cx="2341007" cy="292060"/>
          </a:xfrm>
          <a:prstGeom prst="rect">
            <a:avLst/>
          </a:prstGeom>
          <a:noFill/>
          <a:ln/>
        </p:spPr>
        <p:txBody>
          <a:bodyPr wrap="none" rtlCol="0" anchor="t"/>
          <a:lstStyle/>
          <a:p>
            <a:pPr marL="0" indent="0" algn="l">
              <a:lnSpc>
                <a:spcPts val="2300"/>
              </a:lnSpc>
              <a:buNone/>
            </a:pPr>
            <a:r>
              <a:rPr lang="en-US" sz="1840" b="1" dirty="0">
                <a:solidFill>
                  <a:srgbClr val="DD785E"/>
                </a:solidFill>
                <a:latin typeface="Nunito" pitchFamily="34" charset="0"/>
                <a:ea typeface="Nunito" pitchFamily="34" charset="-122"/>
                <a:cs typeface="Nunito" pitchFamily="34" charset="-120"/>
              </a:rPr>
              <a:t>Patrón Circuit Breaker</a:t>
            </a:r>
            <a:endParaRPr lang="en-US" sz="1840" dirty="0"/>
          </a:p>
        </p:txBody>
      </p:sp>
      <p:sp>
        <p:nvSpPr>
          <p:cNvPr id="16" name="Text 10"/>
          <p:cNvSpPr/>
          <p:nvPr/>
        </p:nvSpPr>
        <p:spPr>
          <a:xfrm>
            <a:off x="10187609" y="4794945"/>
            <a:ext cx="3830808" cy="2858929"/>
          </a:xfrm>
          <a:prstGeom prst="rect">
            <a:avLst/>
          </a:prstGeom>
          <a:noFill/>
          <a:ln/>
        </p:spPr>
        <p:txBody>
          <a:bodyPr wrap="square" rtlCol="0" anchor="t"/>
          <a:lstStyle/>
          <a:p>
            <a:pPr marL="0" indent="0" algn="l">
              <a:lnSpc>
                <a:spcPts val="2503"/>
              </a:lnSpc>
              <a:buNone/>
            </a:pPr>
            <a:r>
              <a:rPr lang="en-US" sz="1564" dirty="0">
                <a:solidFill>
                  <a:srgbClr val="FFFFFF"/>
                </a:solidFill>
                <a:latin typeface="PT Sans" pitchFamily="34" charset="0"/>
                <a:ea typeface="PT Sans" pitchFamily="34" charset="-122"/>
                <a:cs typeface="PT Sans" pitchFamily="34" charset="-120"/>
              </a:rPr>
              <a:t>El patrón Circuit Breaker es fundamental para la resiliencia de los microservicios. Permite detectar y aislar fallas en los servicios, evitando que se propaguen a través de la arquitectura y mejorando la disponibilidad general del sistema.</a:t>
            </a:r>
            <a:endParaRPr lang="en-US" sz="1564" dirty="0"/>
          </a:p>
        </p:txBody>
      </p:sp>
      <p:pic>
        <p:nvPicPr>
          <p:cNvPr id="22" name="Imagen 21">
            <a:hlinkClick r:id="rId5"/>
            <a:extLst>
              <a:ext uri="{FF2B5EF4-FFF2-40B4-BE49-F238E27FC236}">
                <a16:creationId xmlns:a16="http://schemas.microsoft.com/office/drawing/2014/main" id="{23096388-3BD5-D027-EB6F-B18C66717599}"/>
              </a:ext>
            </a:extLst>
          </p:cNvPr>
          <p:cNvPicPr>
            <a:picLocks noChangeAspect="1"/>
          </p:cNvPicPr>
          <p:nvPr/>
        </p:nvPicPr>
        <p:blipFill>
          <a:blip r:embed="rId6"/>
          <a:stretch>
            <a:fillRect/>
          </a:stretch>
        </p:blipFill>
        <p:spPr>
          <a:xfrm>
            <a:off x="611983" y="1484185"/>
            <a:ext cx="3643489" cy="2350986"/>
          </a:xfrm>
          <a:prstGeom prst="flowChartAlternateProcess">
            <a:avLst/>
          </a:prstGeom>
          <a:ln w="28575">
            <a:solidFill>
              <a:srgbClr val="F2B42D"/>
            </a:solidFill>
          </a:ln>
        </p:spPr>
      </p:pic>
      <p:pic>
        <p:nvPicPr>
          <p:cNvPr id="23" name="Imagen 22">
            <a:hlinkClick r:id="rId7"/>
            <a:extLst>
              <a:ext uri="{FF2B5EF4-FFF2-40B4-BE49-F238E27FC236}">
                <a16:creationId xmlns:a16="http://schemas.microsoft.com/office/drawing/2014/main" id="{57BC49F7-6186-3BCB-7A39-6C541896EC49}"/>
              </a:ext>
            </a:extLst>
          </p:cNvPr>
          <p:cNvPicPr>
            <a:picLocks noChangeAspect="1"/>
          </p:cNvPicPr>
          <p:nvPr/>
        </p:nvPicPr>
        <p:blipFill>
          <a:blip r:embed="rId8"/>
          <a:stretch>
            <a:fillRect/>
          </a:stretch>
        </p:blipFill>
        <p:spPr>
          <a:xfrm>
            <a:off x="5302283" y="1530665"/>
            <a:ext cx="4029344" cy="2292120"/>
          </a:xfrm>
          <a:prstGeom prst="flowChartAlternateProcess">
            <a:avLst/>
          </a:prstGeom>
          <a:ln w="28575">
            <a:solidFill>
              <a:srgbClr val="D7425E"/>
            </a:solidFill>
          </a:ln>
        </p:spPr>
      </p:pic>
      <p:pic>
        <p:nvPicPr>
          <p:cNvPr id="24" name="Imagen 23">
            <a:hlinkClick r:id="rId9"/>
            <a:extLst>
              <a:ext uri="{FF2B5EF4-FFF2-40B4-BE49-F238E27FC236}">
                <a16:creationId xmlns:a16="http://schemas.microsoft.com/office/drawing/2014/main" id="{C00DC659-2709-33B3-15C9-5D99024A2803}"/>
              </a:ext>
            </a:extLst>
          </p:cNvPr>
          <p:cNvPicPr>
            <a:picLocks noChangeAspect="1"/>
          </p:cNvPicPr>
          <p:nvPr/>
        </p:nvPicPr>
        <p:blipFill>
          <a:blip r:embed="rId10"/>
          <a:stretch>
            <a:fillRect/>
          </a:stretch>
        </p:blipFill>
        <p:spPr>
          <a:xfrm>
            <a:off x="10054911" y="1529120"/>
            <a:ext cx="4072858" cy="2285891"/>
          </a:xfrm>
          <a:prstGeom prst="flowChartAlternateProcess">
            <a:avLst/>
          </a:prstGeom>
          <a:ln w="28575">
            <a:solidFill>
              <a:srgbClr val="DD785E"/>
            </a:solid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195"/>
          </a:xfrm>
          <a:prstGeom prst="rect">
            <a:avLst/>
          </a:prstGeom>
          <a:solidFill>
            <a:srgbClr val="00002E">
              <a:alpha val="75000"/>
            </a:srgbClr>
          </a:solidFill>
          <a:ln/>
        </p:spPr>
      </p:sp>
      <p:sp>
        <p:nvSpPr>
          <p:cNvPr id="4" name="Text 1"/>
          <p:cNvSpPr/>
          <p:nvPr/>
        </p:nvSpPr>
        <p:spPr>
          <a:xfrm>
            <a:off x="2874645" y="546259"/>
            <a:ext cx="8880991" cy="1168479"/>
          </a:xfrm>
          <a:prstGeom prst="rect">
            <a:avLst/>
          </a:prstGeom>
          <a:noFill/>
          <a:ln/>
        </p:spPr>
        <p:txBody>
          <a:bodyPr wrap="square" rtlCol="0" anchor="t"/>
          <a:lstStyle/>
          <a:p>
            <a:pPr marL="0" indent="0">
              <a:lnSpc>
                <a:spcPts val="4601"/>
              </a:lnSpc>
              <a:buNone/>
            </a:pPr>
            <a:r>
              <a:rPr lang="en-US" sz="3680" b="1" dirty="0">
                <a:solidFill>
                  <a:srgbClr val="FFFFFF"/>
                </a:solidFill>
                <a:latin typeface="Nunito" pitchFamily="34" charset="0"/>
                <a:ea typeface="Nunito" pitchFamily="34" charset="-122"/>
                <a:cs typeface="Nunito" pitchFamily="34" charset="-120"/>
              </a:rPr>
              <a:t>Herramientas y tecnologías para microservicios</a:t>
            </a:r>
            <a:endParaRPr lang="en-US" sz="3680" dirty="0"/>
          </a:p>
        </p:txBody>
      </p:sp>
      <p:sp>
        <p:nvSpPr>
          <p:cNvPr id="5" name="Shape 2"/>
          <p:cNvSpPr/>
          <p:nvPr/>
        </p:nvSpPr>
        <p:spPr>
          <a:xfrm>
            <a:off x="2874645" y="2335411"/>
            <a:ext cx="446961" cy="446961"/>
          </a:xfrm>
          <a:prstGeom prst="roundRect">
            <a:avLst>
              <a:gd name="adj" fmla="val 80002"/>
            </a:avLst>
          </a:prstGeom>
          <a:solidFill>
            <a:srgbClr val="00002E"/>
          </a:solidFill>
          <a:ln w="22860">
            <a:solidFill>
              <a:srgbClr val="FFFFFF"/>
            </a:solidFill>
            <a:prstDash val="solid"/>
          </a:ln>
        </p:spPr>
      </p:sp>
      <p:sp>
        <p:nvSpPr>
          <p:cNvPr id="6" name="Text 3"/>
          <p:cNvSpPr/>
          <p:nvPr/>
        </p:nvSpPr>
        <p:spPr>
          <a:xfrm>
            <a:off x="3013948" y="2383512"/>
            <a:ext cx="168235" cy="350639"/>
          </a:xfrm>
          <a:prstGeom prst="rect">
            <a:avLst/>
          </a:prstGeom>
          <a:noFill/>
          <a:ln/>
        </p:spPr>
        <p:txBody>
          <a:bodyPr wrap="none" rtlCol="0" anchor="t"/>
          <a:lstStyle/>
          <a:p>
            <a:pPr marL="0" indent="0" algn="ctr">
              <a:lnSpc>
                <a:spcPts val="2760"/>
              </a:lnSpc>
              <a:buNone/>
            </a:pPr>
            <a:r>
              <a:rPr lang="en-US" sz="2208" b="1" dirty="0">
                <a:solidFill>
                  <a:srgbClr val="F2B42D"/>
                </a:solidFill>
                <a:latin typeface="Nunito" pitchFamily="34" charset="0"/>
                <a:ea typeface="Nunito" pitchFamily="34" charset="-122"/>
                <a:cs typeface="Nunito" pitchFamily="34" charset="-120"/>
              </a:rPr>
              <a:t>1</a:t>
            </a:r>
            <a:endParaRPr lang="en-US" sz="2208" dirty="0"/>
          </a:p>
        </p:txBody>
      </p:sp>
      <p:sp>
        <p:nvSpPr>
          <p:cNvPr id="7" name="Text 4"/>
          <p:cNvSpPr/>
          <p:nvPr/>
        </p:nvSpPr>
        <p:spPr>
          <a:xfrm>
            <a:off x="3520202" y="2335411"/>
            <a:ext cx="2723555" cy="292060"/>
          </a:xfrm>
          <a:prstGeom prst="rect">
            <a:avLst/>
          </a:prstGeom>
          <a:noFill/>
          <a:ln/>
        </p:spPr>
        <p:txBody>
          <a:bodyPr wrap="none" rtlCol="0" anchor="t"/>
          <a:lstStyle/>
          <a:p>
            <a:pPr marL="0" indent="0">
              <a:lnSpc>
                <a:spcPts val="2300"/>
              </a:lnSpc>
              <a:buNone/>
            </a:pPr>
            <a:r>
              <a:rPr lang="en-US" sz="1840" b="1" dirty="0">
                <a:solidFill>
                  <a:srgbClr val="F2B42D"/>
                </a:solidFill>
                <a:latin typeface="Nunito" pitchFamily="34" charset="0"/>
                <a:ea typeface="Nunito" pitchFamily="34" charset="-122"/>
                <a:cs typeface="Nunito" pitchFamily="34" charset="-120"/>
              </a:rPr>
              <a:t>Contenedores con Docker</a:t>
            </a:r>
            <a:endParaRPr lang="en-US" sz="1840" dirty="0"/>
          </a:p>
        </p:txBody>
      </p:sp>
      <p:sp>
        <p:nvSpPr>
          <p:cNvPr id="8" name="Text 5"/>
          <p:cNvSpPr/>
          <p:nvPr/>
        </p:nvSpPr>
        <p:spPr>
          <a:xfrm>
            <a:off x="3520202" y="2746653"/>
            <a:ext cx="3695700" cy="1905952"/>
          </a:xfrm>
          <a:prstGeom prst="rect">
            <a:avLst/>
          </a:prstGeom>
          <a:noFill/>
          <a:ln/>
        </p:spPr>
        <p:txBody>
          <a:bodyPr wrap="square" rtlCol="0" anchor="t"/>
          <a:lstStyle/>
          <a:p>
            <a:pPr marL="0" indent="0">
              <a:lnSpc>
                <a:spcPts val="2503"/>
              </a:lnSpc>
              <a:buNone/>
            </a:pPr>
            <a:r>
              <a:rPr lang="en-US" sz="1564" dirty="0">
                <a:solidFill>
                  <a:srgbClr val="FFFFFF"/>
                </a:solidFill>
                <a:latin typeface="PT Sans" pitchFamily="34" charset="0"/>
                <a:ea typeface="PT Sans" pitchFamily="34" charset="-122"/>
                <a:cs typeface="PT Sans" pitchFamily="34" charset="-120"/>
              </a:rPr>
              <a:t>Docker es una herramienta fundamental para el desarrollo y despliegue de microservicios. Permite empaquetar y distribuir aplicaciones de manera eficiente, garantizando coherencia y portabilidad entre diferentes entornos.</a:t>
            </a:r>
            <a:endParaRPr lang="en-US" sz="1564" dirty="0"/>
          </a:p>
        </p:txBody>
      </p:sp>
      <p:sp>
        <p:nvSpPr>
          <p:cNvPr id="9" name="Shape 6"/>
          <p:cNvSpPr/>
          <p:nvPr/>
        </p:nvSpPr>
        <p:spPr>
          <a:xfrm>
            <a:off x="7414498" y="2335411"/>
            <a:ext cx="446961" cy="446961"/>
          </a:xfrm>
          <a:prstGeom prst="roundRect">
            <a:avLst>
              <a:gd name="adj" fmla="val 80002"/>
            </a:avLst>
          </a:prstGeom>
          <a:solidFill>
            <a:srgbClr val="00002E"/>
          </a:solidFill>
          <a:ln w="22860">
            <a:solidFill>
              <a:srgbClr val="FFFFFF"/>
            </a:solidFill>
            <a:prstDash val="solid"/>
          </a:ln>
        </p:spPr>
      </p:sp>
      <p:sp>
        <p:nvSpPr>
          <p:cNvPr id="10" name="Text 7"/>
          <p:cNvSpPr/>
          <p:nvPr/>
        </p:nvSpPr>
        <p:spPr>
          <a:xfrm>
            <a:off x="7553801" y="2383512"/>
            <a:ext cx="168235" cy="350639"/>
          </a:xfrm>
          <a:prstGeom prst="rect">
            <a:avLst/>
          </a:prstGeom>
          <a:noFill/>
          <a:ln/>
        </p:spPr>
        <p:txBody>
          <a:bodyPr wrap="none" rtlCol="0" anchor="t"/>
          <a:lstStyle/>
          <a:p>
            <a:pPr marL="0" indent="0" algn="ctr">
              <a:lnSpc>
                <a:spcPts val="2760"/>
              </a:lnSpc>
              <a:buNone/>
            </a:pPr>
            <a:r>
              <a:rPr lang="en-US" sz="2208" b="1" dirty="0">
                <a:solidFill>
                  <a:srgbClr val="D7425E"/>
                </a:solidFill>
                <a:latin typeface="Nunito" pitchFamily="34" charset="0"/>
                <a:ea typeface="Nunito" pitchFamily="34" charset="-122"/>
                <a:cs typeface="Nunito" pitchFamily="34" charset="-120"/>
              </a:rPr>
              <a:t>2</a:t>
            </a:r>
            <a:endParaRPr lang="en-US" sz="2208" dirty="0"/>
          </a:p>
        </p:txBody>
      </p:sp>
      <p:sp>
        <p:nvSpPr>
          <p:cNvPr id="11" name="Text 8"/>
          <p:cNvSpPr/>
          <p:nvPr/>
        </p:nvSpPr>
        <p:spPr>
          <a:xfrm>
            <a:off x="8060055" y="2335411"/>
            <a:ext cx="3128486" cy="292060"/>
          </a:xfrm>
          <a:prstGeom prst="rect">
            <a:avLst/>
          </a:prstGeom>
          <a:noFill/>
          <a:ln/>
        </p:spPr>
        <p:txBody>
          <a:bodyPr wrap="none" rtlCol="0" anchor="t"/>
          <a:lstStyle/>
          <a:p>
            <a:pPr marL="0" indent="0">
              <a:lnSpc>
                <a:spcPts val="2300"/>
              </a:lnSpc>
              <a:buNone/>
            </a:pPr>
            <a:r>
              <a:rPr lang="en-US" sz="1840" b="1" dirty="0">
                <a:solidFill>
                  <a:srgbClr val="D7425E"/>
                </a:solidFill>
                <a:latin typeface="Nunito" pitchFamily="34" charset="0"/>
                <a:ea typeface="Nunito" pitchFamily="34" charset="-122"/>
                <a:cs typeface="Nunito" pitchFamily="34" charset="-120"/>
              </a:rPr>
              <a:t>Orquestación con Kubernetes</a:t>
            </a:r>
            <a:endParaRPr lang="en-US" sz="1840" dirty="0"/>
          </a:p>
        </p:txBody>
      </p:sp>
      <p:sp>
        <p:nvSpPr>
          <p:cNvPr id="12" name="Text 9"/>
          <p:cNvSpPr/>
          <p:nvPr/>
        </p:nvSpPr>
        <p:spPr>
          <a:xfrm>
            <a:off x="8060055" y="2746653"/>
            <a:ext cx="3695700" cy="1905952"/>
          </a:xfrm>
          <a:prstGeom prst="rect">
            <a:avLst/>
          </a:prstGeom>
          <a:noFill/>
          <a:ln/>
        </p:spPr>
        <p:txBody>
          <a:bodyPr wrap="square" rtlCol="0" anchor="t"/>
          <a:lstStyle/>
          <a:p>
            <a:pPr marL="0" indent="0">
              <a:lnSpc>
                <a:spcPts val="2503"/>
              </a:lnSpc>
              <a:buNone/>
            </a:pPr>
            <a:r>
              <a:rPr lang="en-US" sz="1564" dirty="0">
                <a:solidFill>
                  <a:srgbClr val="FFFFFF"/>
                </a:solidFill>
                <a:latin typeface="PT Sans" pitchFamily="34" charset="0"/>
                <a:ea typeface="PT Sans" pitchFamily="34" charset="-122"/>
                <a:cs typeface="PT Sans" pitchFamily="34" charset="-120"/>
              </a:rPr>
              <a:t>Kubernetes es una plataforma de orquestación de contenedores que facilita la gestión, escalado y despliegue de microservicios. Ofrece características avanzadas para la automatización y el monitoreo de las aplicaciones.</a:t>
            </a:r>
            <a:endParaRPr lang="en-US" sz="1564" dirty="0"/>
          </a:p>
        </p:txBody>
      </p:sp>
      <p:sp>
        <p:nvSpPr>
          <p:cNvPr id="13" name="Shape 10"/>
          <p:cNvSpPr/>
          <p:nvPr/>
        </p:nvSpPr>
        <p:spPr>
          <a:xfrm>
            <a:off x="2874645" y="5074682"/>
            <a:ext cx="446961" cy="446961"/>
          </a:xfrm>
          <a:prstGeom prst="roundRect">
            <a:avLst>
              <a:gd name="adj" fmla="val 80002"/>
            </a:avLst>
          </a:prstGeom>
          <a:solidFill>
            <a:srgbClr val="00002E"/>
          </a:solidFill>
          <a:ln w="22860">
            <a:solidFill>
              <a:srgbClr val="FFFFFF"/>
            </a:solidFill>
            <a:prstDash val="solid"/>
          </a:ln>
        </p:spPr>
      </p:sp>
      <p:sp>
        <p:nvSpPr>
          <p:cNvPr id="14" name="Text 11"/>
          <p:cNvSpPr/>
          <p:nvPr/>
        </p:nvSpPr>
        <p:spPr>
          <a:xfrm>
            <a:off x="3013948" y="5122783"/>
            <a:ext cx="168235" cy="350639"/>
          </a:xfrm>
          <a:prstGeom prst="rect">
            <a:avLst/>
          </a:prstGeom>
          <a:noFill/>
          <a:ln/>
        </p:spPr>
        <p:txBody>
          <a:bodyPr wrap="none" rtlCol="0" anchor="t"/>
          <a:lstStyle/>
          <a:p>
            <a:pPr marL="0" indent="0" algn="ctr">
              <a:lnSpc>
                <a:spcPts val="2760"/>
              </a:lnSpc>
              <a:buNone/>
            </a:pPr>
            <a:r>
              <a:rPr lang="en-US" sz="2208" b="1" dirty="0">
                <a:solidFill>
                  <a:srgbClr val="DD785E"/>
                </a:solidFill>
                <a:latin typeface="Nunito" pitchFamily="34" charset="0"/>
                <a:ea typeface="Nunito" pitchFamily="34" charset="-122"/>
                <a:cs typeface="Nunito" pitchFamily="34" charset="-120"/>
              </a:rPr>
              <a:t>3</a:t>
            </a:r>
            <a:endParaRPr lang="en-US" sz="2208" dirty="0"/>
          </a:p>
        </p:txBody>
      </p:sp>
      <p:sp>
        <p:nvSpPr>
          <p:cNvPr id="15" name="Text 12"/>
          <p:cNvSpPr/>
          <p:nvPr/>
        </p:nvSpPr>
        <p:spPr>
          <a:xfrm>
            <a:off x="3520202" y="5074682"/>
            <a:ext cx="3695700" cy="584121"/>
          </a:xfrm>
          <a:prstGeom prst="rect">
            <a:avLst/>
          </a:prstGeom>
          <a:noFill/>
          <a:ln/>
        </p:spPr>
        <p:txBody>
          <a:bodyPr wrap="square" rtlCol="0" anchor="t"/>
          <a:lstStyle/>
          <a:p>
            <a:pPr marL="0" indent="0">
              <a:lnSpc>
                <a:spcPts val="2300"/>
              </a:lnSpc>
              <a:buNone/>
            </a:pPr>
            <a:r>
              <a:rPr lang="en-US" sz="1840" b="1" dirty="0">
                <a:solidFill>
                  <a:srgbClr val="DD785E"/>
                </a:solidFill>
                <a:latin typeface="Nunito" pitchFamily="34" charset="0"/>
                <a:ea typeface="Nunito" pitchFamily="34" charset="-122"/>
                <a:cs typeface="Nunito" pitchFamily="34" charset="-120"/>
              </a:rPr>
              <a:t>Ecosistema de Servicios en la Nube</a:t>
            </a:r>
            <a:endParaRPr lang="en-US" sz="1840" dirty="0"/>
          </a:p>
        </p:txBody>
      </p:sp>
      <p:sp>
        <p:nvSpPr>
          <p:cNvPr id="16" name="Text 13"/>
          <p:cNvSpPr/>
          <p:nvPr/>
        </p:nvSpPr>
        <p:spPr>
          <a:xfrm>
            <a:off x="3520202" y="5777984"/>
            <a:ext cx="3695700" cy="1905952"/>
          </a:xfrm>
          <a:prstGeom prst="rect">
            <a:avLst/>
          </a:prstGeom>
          <a:noFill/>
          <a:ln/>
        </p:spPr>
        <p:txBody>
          <a:bodyPr wrap="square" rtlCol="0" anchor="t"/>
          <a:lstStyle/>
          <a:p>
            <a:pPr marL="0" indent="0">
              <a:lnSpc>
                <a:spcPts val="2503"/>
              </a:lnSpc>
              <a:buNone/>
            </a:pPr>
            <a:r>
              <a:rPr lang="en-US" sz="1564" dirty="0">
                <a:solidFill>
                  <a:srgbClr val="FFFFFF"/>
                </a:solidFill>
                <a:latin typeface="PT Sans" pitchFamily="34" charset="0"/>
                <a:ea typeface="PT Sans" pitchFamily="34" charset="-122"/>
                <a:cs typeface="PT Sans" pitchFamily="34" charset="-120"/>
              </a:rPr>
              <a:t>Las plataformas de servicios en la nube, como AWS, Azure y Google Cloud, proporcionan una amplia gama de herramientas y servicios integrados que facilitan el desarrollo y despliegue de arquitecturas de microservicios.</a:t>
            </a:r>
            <a:endParaRPr lang="en-US" sz="1564" dirty="0"/>
          </a:p>
        </p:txBody>
      </p:sp>
      <p:sp>
        <p:nvSpPr>
          <p:cNvPr id="17" name="Shape 14"/>
          <p:cNvSpPr/>
          <p:nvPr/>
        </p:nvSpPr>
        <p:spPr>
          <a:xfrm>
            <a:off x="7414498" y="5074682"/>
            <a:ext cx="446961" cy="446961"/>
          </a:xfrm>
          <a:prstGeom prst="roundRect">
            <a:avLst>
              <a:gd name="adj" fmla="val 80002"/>
            </a:avLst>
          </a:prstGeom>
          <a:solidFill>
            <a:srgbClr val="00002E"/>
          </a:solidFill>
          <a:ln w="22860">
            <a:solidFill>
              <a:srgbClr val="FFFFFF"/>
            </a:solidFill>
            <a:prstDash val="solid"/>
          </a:ln>
        </p:spPr>
      </p:sp>
      <p:sp>
        <p:nvSpPr>
          <p:cNvPr id="18" name="Text 15"/>
          <p:cNvSpPr/>
          <p:nvPr/>
        </p:nvSpPr>
        <p:spPr>
          <a:xfrm>
            <a:off x="7553801" y="5122783"/>
            <a:ext cx="168235" cy="350639"/>
          </a:xfrm>
          <a:prstGeom prst="rect">
            <a:avLst/>
          </a:prstGeom>
          <a:noFill/>
          <a:ln/>
        </p:spPr>
        <p:txBody>
          <a:bodyPr wrap="none" rtlCol="0" anchor="t"/>
          <a:lstStyle/>
          <a:p>
            <a:pPr marL="0" indent="0" algn="ctr">
              <a:lnSpc>
                <a:spcPts val="2760"/>
              </a:lnSpc>
              <a:buNone/>
            </a:pPr>
            <a:r>
              <a:rPr lang="en-US" sz="2208" b="1" dirty="0">
                <a:solidFill>
                  <a:srgbClr val="48A8E2"/>
                </a:solidFill>
                <a:latin typeface="Nunito" pitchFamily="34" charset="0"/>
                <a:ea typeface="Nunito" pitchFamily="34" charset="-122"/>
                <a:cs typeface="Nunito" pitchFamily="34" charset="-120"/>
              </a:rPr>
              <a:t>4</a:t>
            </a:r>
            <a:endParaRPr lang="en-US" sz="2208" dirty="0"/>
          </a:p>
        </p:txBody>
      </p:sp>
      <p:sp>
        <p:nvSpPr>
          <p:cNvPr id="19" name="Text 16"/>
          <p:cNvSpPr/>
          <p:nvPr/>
        </p:nvSpPr>
        <p:spPr>
          <a:xfrm>
            <a:off x="8060055" y="5074682"/>
            <a:ext cx="3265527" cy="292060"/>
          </a:xfrm>
          <a:prstGeom prst="rect">
            <a:avLst/>
          </a:prstGeom>
          <a:noFill/>
          <a:ln/>
        </p:spPr>
        <p:txBody>
          <a:bodyPr wrap="none" rtlCol="0" anchor="t"/>
          <a:lstStyle/>
          <a:p>
            <a:pPr marL="0" indent="0">
              <a:lnSpc>
                <a:spcPts val="2300"/>
              </a:lnSpc>
              <a:buNone/>
            </a:pPr>
            <a:r>
              <a:rPr lang="en-US" sz="1840" b="1" dirty="0">
                <a:solidFill>
                  <a:srgbClr val="48A8E2"/>
                </a:solidFill>
                <a:latin typeface="Nunito" pitchFamily="34" charset="0"/>
                <a:ea typeface="Nunito" pitchFamily="34" charset="-122"/>
                <a:cs typeface="Nunito" pitchFamily="34" charset="-120"/>
              </a:rPr>
              <a:t>Lenguajes y Marcos de Trabajo</a:t>
            </a:r>
            <a:endParaRPr lang="en-US" sz="1840" dirty="0"/>
          </a:p>
        </p:txBody>
      </p:sp>
      <p:sp>
        <p:nvSpPr>
          <p:cNvPr id="20" name="Text 17"/>
          <p:cNvSpPr/>
          <p:nvPr/>
        </p:nvSpPr>
        <p:spPr>
          <a:xfrm>
            <a:off x="8060055" y="5485924"/>
            <a:ext cx="3695700" cy="1905952"/>
          </a:xfrm>
          <a:prstGeom prst="rect">
            <a:avLst/>
          </a:prstGeom>
          <a:noFill/>
          <a:ln/>
        </p:spPr>
        <p:txBody>
          <a:bodyPr wrap="square" rtlCol="0" anchor="t"/>
          <a:lstStyle/>
          <a:p>
            <a:pPr marL="0" indent="0">
              <a:lnSpc>
                <a:spcPts val="2503"/>
              </a:lnSpc>
              <a:buNone/>
            </a:pPr>
            <a:r>
              <a:rPr lang="en-US" sz="1564" dirty="0">
                <a:solidFill>
                  <a:srgbClr val="FFFFFF"/>
                </a:solidFill>
                <a:latin typeface="PT Sans" pitchFamily="34" charset="0"/>
                <a:ea typeface="PT Sans" pitchFamily="34" charset="-122"/>
                <a:cs typeface="PT Sans" pitchFamily="34" charset="-120"/>
              </a:rPr>
              <a:t>Existen diversos lenguajes de programación y marcos de trabajo, como Java, Node.js, Python y Go, que se adaptan particularmente bien al desarrollo de microservicios y fomentan la modularidad y la escalabilidad.</a:t>
            </a:r>
            <a:endParaRPr lang="en-US" sz="1564"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648057"/>
            <a:ext cx="8422958"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Conceptos básicos de APIs RESTful</a:t>
            </a:r>
            <a:endParaRPr lang="en-US" sz="4117" dirty="0"/>
          </a:p>
        </p:txBody>
      </p:sp>
      <p:sp>
        <p:nvSpPr>
          <p:cNvPr id="5" name="Text 2"/>
          <p:cNvSpPr/>
          <p:nvPr/>
        </p:nvSpPr>
        <p:spPr>
          <a:xfrm>
            <a:off x="2348389" y="1856899"/>
            <a:ext cx="2778919" cy="326827"/>
          </a:xfrm>
          <a:prstGeom prst="rect">
            <a:avLst/>
          </a:prstGeom>
          <a:noFill/>
          <a:ln/>
        </p:spPr>
        <p:txBody>
          <a:bodyPr wrap="non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¿Qué es una API REST?</a:t>
            </a:r>
            <a:endParaRPr lang="en-US" sz="2058" dirty="0"/>
          </a:p>
        </p:txBody>
      </p:sp>
      <p:sp>
        <p:nvSpPr>
          <p:cNvPr id="6" name="Text 3"/>
          <p:cNvSpPr/>
          <p:nvPr/>
        </p:nvSpPr>
        <p:spPr>
          <a:xfrm>
            <a:off x="2348389" y="2405896"/>
            <a:ext cx="2949416" cy="4975622"/>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Una API RESTful (Representational State Transfer) es un estilo de arquitectura de software que define un conjunto de principios y restricciones para crear servicios web. Estas APIs permiten que diferentes sistemas se comuniquen entre sí de manera estandarizada, utilizando el protocolo HTTP y sus métodos (GET, POST, PUT, DELETE) para acceder y manipular los recursos.</a:t>
            </a:r>
            <a:endParaRPr lang="en-US" sz="1750" dirty="0"/>
          </a:p>
        </p:txBody>
      </p:sp>
      <p:sp>
        <p:nvSpPr>
          <p:cNvPr id="7" name="Text 4"/>
          <p:cNvSpPr/>
          <p:nvPr/>
        </p:nvSpPr>
        <p:spPr>
          <a:xfrm>
            <a:off x="5847398" y="1856899"/>
            <a:ext cx="2917746" cy="326827"/>
          </a:xfrm>
          <a:prstGeom prst="rect">
            <a:avLst/>
          </a:prstGeom>
          <a:noFill/>
          <a:ln/>
        </p:spPr>
        <p:txBody>
          <a:bodyPr wrap="non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Principios clave de REST</a:t>
            </a:r>
            <a:endParaRPr lang="en-US" sz="2058" dirty="0"/>
          </a:p>
        </p:txBody>
      </p:sp>
      <p:sp>
        <p:nvSpPr>
          <p:cNvPr id="8" name="Text 5"/>
          <p:cNvSpPr/>
          <p:nvPr/>
        </p:nvSpPr>
        <p:spPr>
          <a:xfrm>
            <a:off x="5847398" y="2405896"/>
            <a:ext cx="2949416" cy="355401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principios clave de REST incluyen el uso de verbos HTTP para definir las operaciones, la identificación de recursos a través de URIs, la transferencia de representaciones de esos recursos y la comunicación sin estado entre el cliente y el servidor.</a:t>
            </a:r>
            <a:endParaRPr lang="en-US" sz="1750" dirty="0"/>
          </a:p>
        </p:txBody>
      </p:sp>
      <p:sp>
        <p:nvSpPr>
          <p:cNvPr id="9" name="Text 6"/>
          <p:cNvSpPr/>
          <p:nvPr/>
        </p:nvSpPr>
        <p:spPr>
          <a:xfrm>
            <a:off x="9346406" y="1856899"/>
            <a:ext cx="2949416" cy="653653"/>
          </a:xfrm>
          <a:prstGeom prst="rect">
            <a:avLst/>
          </a:prstGeom>
          <a:noFill/>
          <a:ln/>
        </p:spPr>
        <p:txBody>
          <a:bodyPr wrap="squar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Ventajas de las APIs REST</a:t>
            </a:r>
            <a:endParaRPr lang="en-US" sz="2058" dirty="0"/>
          </a:p>
        </p:txBody>
      </p:sp>
      <p:sp>
        <p:nvSpPr>
          <p:cNvPr id="10" name="Text 7"/>
          <p:cNvSpPr/>
          <p:nvPr/>
        </p:nvSpPr>
        <p:spPr>
          <a:xfrm>
            <a:off x="9346406" y="2732723"/>
            <a:ext cx="2949416" cy="355401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Las APIs RESTful se caracterizan por su simplicidad, escalabilidad, y facilidad de uso. Permiten una integración más sencilla entre sistemas, una mayor flexibilidad y una mejor experiencia de usuario al interactuar con los servicios web.</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323261"/>
            <a:ext cx="6123146"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Tipos de peticiones HTTP</a:t>
            </a:r>
            <a:endParaRPr lang="en-US" sz="4117" dirty="0"/>
          </a:p>
        </p:txBody>
      </p:sp>
      <p:sp>
        <p:nvSpPr>
          <p:cNvPr id="5" name="Shape 2"/>
          <p:cNvSpPr/>
          <p:nvPr/>
        </p:nvSpPr>
        <p:spPr>
          <a:xfrm>
            <a:off x="2348389" y="2670929"/>
            <a:ext cx="499943" cy="499943"/>
          </a:xfrm>
          <a:prstGeom prst="roundRect">
            <a:avLst>
              <a:gd name="adj" fmla="val 80001"/>
            </a:avLst>
          </a:prstGeom>
          <a:solidFill>
            <a:srgbClr val="00002E"/>
          </a:solidFill>
          <a:ln w="22860">
            <a:solidFill>
              <a:srgbClr val="FFFFFF"/>
            </a:solidFill>
            <a:prstDash val="solid"/>
          </a:ln>
        </p:spPr>
      </p:sp>
      <p:sp>
        <p:nvSpPr>
          <p:cNvPr id="6" name="Text 3"/>
          <p:cNvSpPr/>
          <p:nvPr/>
        </p:nvSpPr>
        <p:spPr>
          <a:xfrm>
            <a:off x="2504242" y="2724864"/>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7" name="Text 4"/>
          <p:cNvSpPr/>
          <p:nvPr/>
        </p:nvSpPr>
        <p:spPr>
          <a:xfrm>
            <a:off x="3070503" y="2670929"/>
            <a:ext cx="2614017"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GET</a:t>
            </a:r>
            <a:endParaRPr lang="en-US" sz="2058" dirty="0"/>
          </a:p>
        </p:txBody>
      </p:sp>
      <p:sp>
        <p:nvSpPr>
          <p:cNvPr id="8" name="Text 5"/>
          <p:cNvSpPr/>
          <p:nvPr/>
        </p:nvSpPr>
        <p:spPr>
          <a:xfrm>
            <a:off x="3070503" y="3130987"/>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petición GET se utiliza para solicitar recursos específicos del servidor. Es la forma más común de interactuar con una API RESTful.</a:t>
            </a:r>
            <a:endParaRPr lang="en-US" sz="1750" dirty="0"/>
          </a:p>
        </p:txBody>
      </p:sp>
      <p:sp>
        <p:nvSpPr>
          <p:cNvPr id="9" name="Shape 6"/>
          <p:cNvSpPr/>
          <p:nvPr/>
        </p:nvSpPr>
        <p:spPr>
          <a:xfrm>
            <a:off x="7426285" y="2670929"/>
            <a:ext cx="499943" cy="499943"/>
          </a:xfrm>
          <a:prstGeom prst="roundRect">
            <a:avLst>
              <a:gd name="adj" fmla="val 80001"/>
            </a:avLst>
          </a:prstGeom>
          <a:solidFill>
            <a:srgbClr val="00002E"/>
          </a:solidFill>
          <a:ln w="22860">
            <a:solidFill>
              <a:srgbClr val="FFFFFF"/>
            </a:solidFill>
            <a:prstDash val="solid"/>
          </a:ln>
        </p:spPr>
      </p:sp>
      <p:sp>
        <p:nvSpPr>
          <p:cNvPr id="10" name="Text 7"/>
          <p:cNvSpPr/>
          <p:nvPr/>
        </p:nvSpPr>
        <p:spPr>
          <a:xfrm>
            <a:off x="7582138" y="2724864"/>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1" name="Text 8"/>
          <p:cNvSpPr/>
          <p:nvPr/>
        </p:nvSpPr>
        <p:spPr>
          <a:xfrm>
            <a:off x="8148399" y="2670929"/>
            <a:ext cx="2614017"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POST</a:t>
            </a:r>
            <a:endParaRPr lang="en-US" sz="2058" dirty="0"/>
          </a:p>
        </p:txBody>
      </p:sp>
      <p:sp>
        <p:nvSpPr>
          <p:cNvPr id="12" name="Text 9"/>
          <p:cNvSpPr/>
          <p:nvPr/>
        </p:nvSpPr>
        <p:spPr>
          <a:xfrm>
            <a:off x="8148399" y="3130987"/>
            <a:ext cx="4133612"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petición POST se utiliza para enviar datos al servidor, como para crear un nuevo recurso o actualizar uno existente.</a:t>
            </a:r>
            <a:endParaRPr lang="en-US" sz="1750" dirty="0"/>
          </a:p>
        </p:txBody>
      </p:sp>
      <p:sp>
        <p:nvSpPr>
          <p:cNvPr id="13" name="Shape 10"/>
          <p:cNvSpPr/>
          <p:nvPr/>
        </p:nvSpPr>
        <p:spPr>
          <a:xfrm>
            <a:off x="2348389" y="5024676"/>
            <a:ext cx="499943" cy="499943"/>
          </a:xfrm>
          <a:prstGeom prst="roundRect">
            <a:avLst>
              <a:gd name="adj" fmla="val 80001"/>
            </a:avLst>
          </a:prstGeom>
          <a:solidFill>
            <a:srgbClr val="00002E"/>
          </a:solidFill>
          <a:ln w="22860">
            <a:solidFill>
              <a:srgbClr val="FFFFFF"/>
            </a:solidFill>
            <a:prstDash val="solid"/>
          </a:ln>
        </p:spPr>
      </p:sp>
      <p:sp>
        <p:nvSpPr>
          <p:cNvPr id="14" name="Text 11"/>
          <p:cNvSpPr/>
          <p:nvPr/>
        </p:nvSpPr>
        <p:spPr>
          <a:xfrm>
            <a:off x="2504242" y="5078611"/>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15" name="Text 12"/>
          <p:cNvSpPr/>
          <p:nvPr/>
        </p:nvSpPr>
        <p:spPr>
          <a:xfrm>
            <a:off x="3070503" y="5024676"/>
            <a:ext cx="2614017"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PUT</a:t>
            </a:r>
            <a:endParaRPr lang="en-US" sz="2058" dirty="0"/>
          </a:p>
        </p:txBody>
      </p:sp>
      <p:sp>
        <p:nvSpPr>
          <p:cNvPr id="16" name="Text 13"/>
          <p:cNvSpPr/>
          <p:nvPr/>
        </p:nvSpPr>
        <p:spPr>
          <a:xfrm>
            <a:off x="3070503" y="5484733"/>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petición PUT se emplea para actualizar un recurso existente en el servidor. A diferencia de POST, PUT reemplaza por completo el recurso.</a:t>
            </a:r>
            <a:endParaRPr lang="en-US" sz="1750" dirty="0"/>
          </a:p>
        </p:txBody>
      </p:sp>
      <p:sp>
        <p:nvSpPr>
          <p:cNvPr id="17" name="Shape 14"/>
          <p:cNvSpPr/>
          <p:nvPr/>
        </p:nvSpPr>
        <p:spPr>
          <a:xfrm>
            <a:off x="7426285" y="5024676"/>
            <a:ext cx="499943" cy="499943"/>
          </a:xfrm>
          <a:prstGeom prst="roundRect">
            <a:avLst>
              <a:gd name="adj" fmla="val 80001"/>
            </a:avLst>
          </a:prstGeom>
          <a:solidFill>
            <a:srgbClr val="00002E"/>
          </a:solidFill>
          <a:ln w="22860">
            <a:solidFill>
              <a:srgbClr val="FFFFFF"/>
            </a:solidFill>
            <a:prstDash val="solid"/>
          </a:ln>
        </p:spPr>
      </p:sp>
      <p:sp>
        <p:nvSpPr>
          <p:cNvPr id="18" name="Text 15"/>
          <p:cNvSpPr/>
          <p:nvPr/>
        </p:nvSpPr>
        <p:spPr>
          <a:xfrm>
            <a:off x="7582138" y="5078611"/>
            <a:ext cx="188238" cy="392073"/>
          </a:xfrm>
          <a:prstGeom prst="rect">
            <a:avLst/>
          </a:prstGeom>
          <a:noFill/>
          <a:ln/>
        </p:spPr>
        <p:txBody>
          <a:bodyPr wrap="none" rtlCol="0" anchor="t"/>
          <a:lstStyle/>
          <a:p>
            <a:pPr marL="0" indent="0" algn="ctr">
              <a:lnSpc>
                <a:spcPts val="3088"/>
              </a:lnSpc>
              <a:buNone/>
            </a:pPr>
            <a:r>
              <a:rPr lang="en-US" sz="2470" b="1" dirty="0">
                <a:solidFill>
                  <a:srgbClr val="48A8E2"/>
                </a:solidFill>
                <a:latin typeface="Nunito" pitchFamily="34" charset="0"/>
                <a:ea typeface="Nunito" pitchFamily="34" charset="-122"/>
                <a:cs typeface="Nunito" pitchFamily="34" charset="-120"/>
              </a:rPr>
              <a:t>4</a:t>
            </a:r>
            <a:endParaRPr lang="en-US" sz="2470" dirty="0"/>
          </a:p>
        </p:txBody>
      </p:sp>
      <p:sp>
        <p:nvSpPr>
          <p:cNvPr id="19" name="Text 16"/>
          <p:cNvSpPr/>
          <p:nvPr/>
        </p:nvSpPr>
        <p:spPr>
          <a:xfrm>
            <a:off x="8148399" y="5024676"/>
            <a:ext cx="2614017" cy="326827"/>
          </a:xfrm>
          <a:prstGeom prst="rect">
            <a:avLst/>
          </a:prstGeom>
          <a:noFill/>
          <a:ln/>
        </p:spPr>
        <p:txBody>
          <a:bodyPr wrap="none" rtlCol="0" anchor="t"/>
          <a:lstStyle/>
          <a:p>
            <a:pPr marL="0" indent="0">
              <a:lnSpc>
                <a:spcPts val="2573"/>
              </a:lnSpc>
              <a:buNone/>
            </a:pPr>
            <a:r>
              <a:rPr lang="en-US" sz="2058" b="1" dirty="0">
                <a:solidFill>
                  <a:srgbClr val="48A8E2"/>
                </a:solidFill>
                <a:latin typeface="Nunito" pitchFamily="34" charset="0"/>
                <a:ea typeface="Nunito" pitchFamily="34" charset="-122"/>
                <a:cs typeface="Nunito" pitchFamily="34" charset="-120"/>
              </a:rPr>
              <a:t>DELETE</a:t>
            </a:r>
            <a:endParaRPr lang="en-US" sz="2058" dirty="0"/>
          </a:p>
        </p:txBody>
      </p:sp>
      <p:sp>
        <p:nvSpPr>
          <p:cNvPr id="20" name="Text 17"/>
          <p:cNvSpPr/>
          <p:nvPr/>
        </p:nvSpPr>
        <p:spPr>
          <a:xfrm>
            <a:off x="8148399" y="5484733"/>
            <a:ext cx="4133612" cy="71080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petición DELETE se utiliza para eliminar un recurso específico del servidor.</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727710"/>
            <a:ext cx="9017913"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Buenas prácticas en el diseño de APIs</a:t>
            </a:r>
            <a:endParaRPr lang="en-US" sz="4117" dirty="0"/>
          </a:p>
        </p:txBody>
      </p:sp>
      <p:sp>
        <p:nvSpPr>
          <p:cNvPr id="5" name="Shape 2"/>
          <p:cNvSpPr/>
          <p:nvPr/>
        </p:nvSpPr>
        <p:spPr>
          <a:xfrm>
            <a:off x="2348389" y="1825466"/>
            <a:ext cx="4855726" cy="2727127"/>
          </a:xfrm>
          <a:prstGeom prst="roundRect">
            <a:avLst>
              <a:gd name="adj" fmla="val 14666"/>
            </a:avLst>
          </a:prstGeom>
          <a:solidFill>
            <a:srgbClr val="00002E"/>
          </a:solidFill>
          <a:ln w="22860">
            <a:solidFill>
              <a:srgbClr val="FFFFFF"/>
            </a:solidFill>
            <a:prstDash val="solid"/>
          </a:ln>
        </p:spPr>
      </p:sp>
      <p:sp>
        <p:nvSpPr>
          <p:cNvPr id="6" name="Text 3"/>
          <p:cNvSpPr/>
          <p:nvPr/>
        </p:nvSpPr>
        <p:spPr>
          <a:xfrm>
            <a:off x="2593419" y="2070497"/>
            <a:ext cx="2614017"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Diseño de Endpoints</a:t>
            </a:r>
            <a:endParaRPr lang="en-US" sz="2058" dirty="0"/>
          </a:p>
        </p:txBody>
      </p:sp>
      <p:sp>
        <p:nvSpPr>
          <p:cNvPr id="7" name="Text 4"/>
          <p:cNvSpPr/>
          <p:nvPr/>
        </p:nvSpPr>
        <p:spPr>
          <a:xfrm>
            <a:off x="2593419" y="2530554"/>
            <a:ext cx="4365665"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endpoints de la API deben ser intuitivos, consistentes y seguir una convención de nomenclatura clara. Esto facilita la comprensión y el uso de la API por parte de los desarrolladores.</a:t>
            </a:r>
            <a:endParaRPr lang="en-US" sz="1750" dirty="0"/>
          </a:p>
        </p:txBody>
      </p:sp>
      <p:sp>
        <p:nvSpPr>
          <p:cNvPr id="8" name="Shape 5"/>
          <p:cNvSpPr/>
          <p:nvPr/>
        </p:nvSpPr>
        <p:spPr>
          <a:xfrm>
            <a:off x="7426285" y="1825466"/>
            <a:ext cx="4855726" cy="2727127"/>
          </a:xfrm>
          <a:prstGeom prst="roundRect">
            <a:avLst>
              <a:gd name="adj" fmla="val 14666"/>
            </a:avLst>
          </a:prstGeom>
          <a:solidFill>
            <a:srgbClr val="00002E"/>
          </a:solidFill>
          <a:ln w="22860">
            <a:solidFill>
              <a:srgbClr val="FFFFFF"/>
            </a:solidFill>
            <a:prstDash val="solid"/>
          </a:ln>
        </p:spPr>
      </p:sp>
      <p:sp>
        <p:nvSpPr>
          <p:cNvPr id="9" name="Text 6"/>
          <p:cNvSpPr/>
          <p:nvPr/>
        </p:nvSpPr>
        <p:spPr>
          <a:xfrm>
            <a:off x="7671316" y="2070497"/>
            <a:ext cx="2614017"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Manejo de Errores</a:t>
            </a:r>
            <a:endParaRPr lang="en-US" sz="2058" dirty="0"/>
          </a:p>
        </p:txBody>
      </p:sp>
      <p:sp>
        <p:nvSpPr>
          <p:cNvPr id="10" name="Text 7"/>
          <p:cNvSpPr/>
          <p:nvPr/>
        </p:nvSpPr>
        <p:spPr>
          <a:xfrm>
            <a:off x="7671316" y="2530554"/>
            <a:ext cx="4365665"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Es importante devolver códigos de estado HTTP apropiados y mensajes de error descriptivos cuando ocurren problemas. Esto ayuda a los clientes a entender y solucionar los problemas de manera más eficiente.</a:t>
            </a:r>
            <a:endParaRPr lang="en-US" sz="1750" dirty="0"/>
          </a:p>
        </p:txBody>
      </p:sp>
      <p:sp>
        <p:nvSpPr>
          <p:cNvPr id="11" name="Shape 8"/>
          <p:cNvSpPr/>
          <p:nvPr/>
        </p:nvSpPr>
        <p:spPr>
          <a:xfrm>
            <a:off x="2348389" y="4774763"/>
            <a:ext cx="4855726" cy="2727127"/>
          </a:xfrm>
          <a:prstGeom prst="roundRect">
            <a:avLst>
              <a:gd name="adj" fmla="val 14666"/>
            </a:avLst>
          </a:prstGeom>
          <a:solidFill>
            <a:srgbClr val="00002E"/>
          </a:solidFill>
          <a:ln w="22860">
            <a:solidFill>
              <a:srgbClr val="FFFFFF"/>
            </a:solidFill>
            <a:prstDash val="solid"/>
          </a:ln>
        </p:spPr>
      </p:sp>
      <p:sp>
        <p:nvSpPr>
          <p:cNvPr id="12" name="Text 9"/>
          <p:cNvSpPr/>
          <p:nvPr/>
        </p:nvSpPr>
        <p:spPr>
          <a:xfrm>
            <a:off x="2593419" y="5019794"/>
            <a:ext cx="2614017"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Seguridad</a:t>
            </a:r>
            <a:endParaRPr lang="en-US" sz="2058" dirty="0"/>
          </a:p>
        </p:txBody>
      </p:sp>
      <p:sp>
        <p:nvSpPr>
          <p:cNvPr id="13" name="Text 10"/>
          <p:cNvSpPr/>
          <p:nvPr/>
        </p:nvSpPr>
        <p:spPr>
          <a:xfrm>
            <a:off x="2593419" y="5479852"/>
            <a:ext cx="4365665"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Implementar medidas de seguridad como autenticación y autorización es crucial para proteger los datos y recursos de la API. También se deben considerar límites de tasa y prevención de ataques.</a:t>
            </a:r>
            <a:endParaRPr lang="en-US" sz="1750" dirty="0"/>
          </a:p>
        </p:txBody>
      </p:sp>
      <p:sp>
        <p:nvSpPr>
          <p:cNvPr id="14" name="Shape 11"/>
          <p:cNvSpPr/>
          <p:nvPr/>
        </p:nvSpPr>
        <p:spPr>
          <a:xfrm>
            <a:off x="7426285" y="4774763"/>
            <a:ext cx="4855726" cy="2727127"/>
          </a:xfrm>
          <a:prstGeom prst="roundRect">
            <a:avLst>
              <a:gd name="adj" fmla="val 14666"/>
            </a:avLst>
          </a:prstGeom>
          <a:solidFill>
            <a:srgbClr val="00002E"/>
          </a:solidFill>
          <a:ln w="22860">
            <a:solidFill>
              <a:srgbClr val="FFFFFF"/>
            </a:solidFill>
            <a:prstDash val="solid"/>
          </a:ln>
        </p:spPr>
      </p:sp>
      <p:sp>
        <p:nvSpPr>
          <p:cNvPr id="15" name="Text 12"/>
          <p:cNvSpPr/>
          <p:nvPr/>
        </p:nvSpPr>
        <p:spPr>
          <a:xfrm>
            <a:off x="7671316" y="5019794"/>
            <a:ext cx="2614017" cy="326827"/>
          </a:xfrm>
          <a:prstGeom prst="rect">
            <a:avLst/>
          </a:prstGeom>
          <a:noFill/>
          <a:ln/>
        </p:spPr>
        <p:txBody>
          <a:bodyPr wrap="none" rtlCol="0" anchor="t"/>
          <a:lstStyle/>
          <a:p>
            <a:pPr marL="0" indent="0">
              <a:lnSpc>
                <a:spcPts val="2573"/>
              </a:lnSpc>
              <a:buNone/>
            </a:pPr>
            <a:r>
              <a:rPr lang="en-US" sz="2058" b="1" dirty="0">
                <a:solidFill>
                  <a:srgbClr val="48A8E2"/>
                </a:solidFill>
                <a:latin typeface="Nunito" pitchFamily="34" charset="0"/>
                <a:ea typeface="Nunito" pitchFamily="34" charset="-122"/>
                <a:cs typeface="Nunito" pitchFamily="34" charset="-120"/>
              </a:rPr>
              <a:t>Documentación</a:t>
            </a:r>
            <a:endParaRPr lang="en-US" sz="2058" dirty="0"/>
          </a:p>
        </p:txBody>
      </p:sp>
      <p:sp>
        <p:nvSpPr>
          <p:cNvPr id="16" name="Text 13"/>
          <p:cNvSpPr/>
          <p:nvPr/>
        </p:nvSpPr>
        <p:spPr>
          <a:xfrm>
            <a:off x="7671316" y="5479852"/>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Una documentación clara y completa de la API es fundamental para que los desarrolladores puedan entender y utilizar correctamente los servicios proporcionados.</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5" name="Text 1"/>
          <p:cNvSpPr/>
          <p:nvPr/>
        </p:nvSpPr>
        <p:spPr>
          <a:xfrm>
            <a:off x="6319599" y="2732961"/>
            <a:ext cx="6768822" cy="653415"/>
          </a:xfrm>
          <a:prstGeom prst="rect">
            <a:avLst/>
          </a:prstGeom>
          <a:noFill/>
          <a:ln/>
        </p:spPr>
        <p:txBody>
          <a:bodyPr wrap="none" rtlCol="0" anchor="t"/>
          <a:lstStyle/>
          <a:p>
            <a:pPr>
              <a:lnSpc>
                <a:spcPts val="5146"/>
              </a:lnSpc>
            </a:pPr>
            <a:r>
              <a:rPr lang="es-MX" sz="4117" b="1" dirty="0">
                <a:solidFill>
                  <a:srgbClr val="FFFFFF"/>
                </a:solidFill>
                <a:latin typeface="Nunito" pitchFamily="34" charset="0"/>
              </a:rPr>
              <a:t>¿Qué es Spring </a:t>
            </a:r>
            <a:r>
              <a:rPr lang="es-MX" sz="4117" b="1" dirty="0" err="1">
                <a:solidFill>
                  <a:srgbClr val="FFFFFF"/>
                </a:solidFill>
                <a:latin typeface="Nunito" pitchFamily="34" charset="0"/>
              </a:rPr>
              <a:t>Boot</a:t>
            </a:r>
            <a:r>
              <a:rPr lang="es-MX" sz="4117" b="1" dirty="0">
                <a:solidFill>
                  <a:srgbClr val="FFFFFF"/>
                </a:solidFill>
                <a:latin typeface="Nunito" pitchFamily="34" charset="0"/>
              </a:rPr>
              <a:t>?</a:t>
            </a:r>
          </a:p>
          <a:p>
            <a:pPr marL="0" indent="0">
              <a:lnSpc>
                <a:spcPts val="5146"/>
              </a:lnSpc>
              <a:buNone/>
            </a:pPr>
            <a:endParaRPr lang="en-US" sz="4117" dirty="0"/>
          </a:p>
        </p:txBody>
      </p:sp>
      <p:sp>
        <p:nvSpPr>
          <p:cNvPr id="6" name="Text 2"/>
          <p:cNvSpPr/>
          <p:nvPr/>
        </p:nvSpPr>
        <p:spPr>
          <a:xfrm>
            <a:off x="6319599" y="3719631"/>
            <a:ext cx="7477601" cy="2750743"/>
          </a:xfrm>
          <a:prstGeom prst="rect">
            <a:avLst/>
          </a:prstGeom>
          <a:noFill/>
          <a:ln/>
        </p:spPr>
        <p:txBody>
          <a:bodyPr wrap="square" rtlCol="0" anchor="t"/>
          <a:lstStyle/>
          <a:p>
            <a:pPr marL="0" indent="0">
              <a:lnSpc>
                <a:spcPts val="2799"/>
              </a:lnSpc>
              <a:buNone/>
            </a:pPr>
            <a:r>
              <a:rPr lang="es-MX" sz="1750" dirty="0">
                <a:solidFill>
                  <a:srgbClr val="FFFFFF"/>
                </a:solidFill>
                <a:latin typeface="PT Sans" pitchFamily="34" charset="0"/>
              </a:rPr>
              <a:t>Spring </a:t>
            </a:r>
            <a:r>
              <a:rPr lang="es-MX" sz="1750" dirty="0" err="1">
                <a:solidFill>
                  <a:srgbClr val="FFFFFF"/>
                </a:solidFill>
                <a:latin typeface="PT Sans" pitchFamily="34" charset="0"/>
              </a:rPr>
              <a:t>Boot</a:t>
            </a:r>
            <a:r>
              <a:rPr lang="es-MX" sz="1750" dirty="0">
                <a:solidFill>
                  <a:srgbClr val="FFFFFF"/>
                </a:solidFill>
                <a:latin typeface="PT Sans" pitchFamily="34" charset="0"/>
              </a:rPr>
              <a:t> es una herramienta de desarrollo que se basa en Spring Framework, un marco de trabajo empresarial de código abierto que se utiliza para crear aplicaciones autónomas de producción en Java. Se enfoca en simplificar y acelerar el desarrollo de aplicaciones web y microservicios, ofreciendo una configuración automática y la capacidad de crear aplicaciones  autocontenidas que se ejecutan de forma independiente sin necesidad de un servidor web externo.</a:t>
            </a:r>
            <a:endParaRPr lang="en-US" sz="1750" dirty="0">
              <a:solidFill>
                <a:srgbClr val="FFFFFF"/>
              </a:solidFill>
              <a:latin typeface="PT Sans" pitchFamily="34" charset="0"/>
            </a:endParaRPr>
          </a:p>
        </p:txBody>
      </p:sp>
      <p:pic>
        <p:nvPicPr>
          <p:cNvPr id="5122" name="Picture 2">
            <a:extLst>
              <a:ext uri="{FF2B5EF4-FFF2-40B4-BE49-F238E27FC236}">
                <a16:creationId xmlns:a16="http://schemas.microsoft.com/office/drawing/2014/main" id="{458BAB71-279F-F66A-FA5B-F978CB806D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062" y="2732961"/>
            <a:ext cx="5400675" cy="3371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87932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4124"/>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8234124"/>
          </a:xfrm>
          <a:prstGeom prst="rect">
            <a:avLst/>
          </a:prstGeom>
        </p:spPr>
      </p:pic>
      <p:sp>
        <p:nvSpPr>
          <p:cNvPr id="5" name="Shape 1"/>
          <p:cNvSpPr/>
          <p:nvPr/>
        </p:nvSpPr>
        <p:spPr>
          <a:xfrm>
            <a:off x="0" y="0"/>
            <a:ext cx="14630400" cy="8234124"/>
          </a:xfrm>
          <a:prstGeom prst="rect">
            <a:avLst/>
          </a:prstGeom>
          <a:solidFill>
            <a:srgbClr val="00002E">
              <a:alpha val="80000"/>
            </a:srgbClr>
          </a:solidFill>
          <a:ln/>
        </p:spPr>
      </p:sp>
      <p:sp>
        <p:nvSpPr>
          <p:cNvPr id="6" name="Text 2"/>
          <p:cNvSpPr/>
          <p:nvPr/>
        </p:nvSpPr>
        <p:spPr>
          <a:xfrm>
            <a:off x="2870954" y="546735"/>
            <a:ext cx="8867180" cy="584716"/>
          </a:xfrm>
          <a:prstGeom prst="rect">
            <a:avLst/>
          </a:prstGeom>
          <a:noFill/>
          <a:ln/>
        </p:spPr>
        <p:txBody>
          <a:bodyPr wrap="none" rtlCol="0" anchor="t"/>
          <a:lstStyle/>
          <a:p>
            <a:pPr marL="0" indent="0">
              <a:lnSpc>
                <a:spcPts val="4604"/>
              </a:lnSpc>
              <a:buNone/>
            </a:pPr>
            <a:r>
              <a:rPr lang="en-US" sz="3684" b="1" dirty="0">
                <a:solidFill>
                  <a:srgbClr val="FFFFFF"/>
                </a:solidFill>
                <a:latin typeface="Nunito" pitchFamily="34" charset="0"/>
                <a:ea typeface="Nunito" pitchFamily="34" charset="-122"/>
                <a:cs typeface="Nunito" pitchFamily="34" charset="-120"/>
              </a:rPr>
              <a:t>Características principales de Spring Boot</a:t>
            </a:r>
            <a:endParaRPr lang="en-US" sz="3684" dirty="0"/>
          </a:p>
        </p:txBody>
      </p:sp>
      <p:sp>
        <p:nvSpPr>
          <p:cNvPr id="7" name="Shape 3"/>
          <p:cNvSpPr/>
          <p:nvPr/>
        </p:nvSpPr>
        <p:spPr>
          <a:xfrm>
            <a:off x="7302698" y="1429583"/>
            <a:ext cx="24765" cy="6257806"/>
          </a:xfrm>
          <a:prstGeom prst="rect">
            <a:avLst/>
          </a:prstGeom>
          <a:solidFill>
            <a:srgbClr val="262654"/>
          </a:solidFill>
          <a:ln/>
        </p:spPr>
      </p:sp>
      <p:sp>
        <p:nvSpPr>
          <p:cNvPr id="8" name="Shape 4"/>
          <p:cNvSpPr/>
          <p:nvPr/>
        </p:nvSpPr>
        <p:spPr>
          <a:xfrm>
            <a:off x="6395621" y="1864400"/>
            <a:ext cx="695801" cy="24765"/>
          </a:xfrm>
          <a:prstGeom prst="rect">
            <a:avLst/>
          </a:prstGeom>
          <a:solidFill>
            <a:srgbClr val="F2B42D"/>
          </a:solidFill>
          <a:ln/>
        </p:spPr>
      </p:sp>
      <p:sp>
        <p:nvSpPr>
          <p:cNvPr id="9" name="Shape 5"/>
          <p:cNvSpPr/>
          <p:nvPr/>
        </p:nvSpPr>
        <p:spPr>
          <a:xfrm>
            <a:off x="7091422" y="1653183"/>
            <a:ext cx="447318" cy="447318"/>
          </a:xfrm>
          <a:prstGeom prst="roundRect">
            <a:avLst>
              <a:gd name="adj" fmla="val 80005"/>
            </a:avLst>
          </a:prstGeom>
          <a:solidFill>
            <a:srgbClr val="00002E"/>
          </a:solidFill>
          <a:ln w="22860">
            <a:solidFill>
              <a:srgbClr val="FFFFFF"/>
            </a:solidFill>
            <a:prstDash val="solid"/>
          </a:ln>
        </p:spPr>
      </p:sp>
      <p:sp>
        <p:nvSpPr>
          <p:cNvPr id="10" name="Text 6"/>
          <p:cNvSpPr/>
          <p:nvPr/>
        </p:nvSpPr>
        <p:spPr>
          <a:xfrm>
            <a:off x="7230844" y="1701403"/>
            <a:ext cx="168473" cy="350758"/>
          </a:xfrm>
          <a:prstGeom prst="rect">
            <a:avLst/>
          </a:prstGeom>
          <a:noFill/>
          <a:ln/>
        </p:spPr>
        <p:txBody>
          <a:bodyPr wrap="none" rtlCol="0" anchor="t"/>
          <a:lstStyle/>
          <a:p>
            <a:pPr marL="0" indent="0" algn="ctr">
              <a:lnSpc>
                <a:spcPts val="2763"/>
              </a:lnSpc>
              <a:buNone/>
            </a:pPr>
            <a:r>
              <a:rPr lang="en-US" sz="2210" b="1" dirty="0">
                <a:solidFill>
                  <a:srgbClr val="F2B42D"/>
                </a:solidFill>
                <a:latin typeface="Nunito" pitchFamily="34" charset="0"/>
                <a:ea typeface="Nunito" pitchFamily="34" charset="-122"/>
                <a:cs typeface="Nunito" pitchFamily="34" charset="-120"/>
              </a:rPr>
              <a:t>1</a:t>
            </a:r>
            <a:endParaRPr lang="en-US" sz="2210" dirty="0"/>
          </a:p>
        </p:txBody>
      </p:sp>
      <p:sp>
        <p:nvSpPr>
          <p:cNvPr id="11" name="Text 7"/>
          <p:cNvSpPr/>
          <p:nvPr/>
        </p:nvSpPr>
        <p:spPr>
          <a:xfrm>
            <a:off x="3513892" y="1628299"/>
            <a:ext cx="2707719" cy="292418"/>
          </a:xfrm>
          <a:prstGeom prst="rect">
            <a:avLst/>
          </a:prstGeom>
          <a:noFill/>
          <a:ln/>
        </p:spPr>
        <p:txBody>
          <a:bodyPr wrap="none" rtlCol="0" anchor="t"/>
          <a:lstStyle/>
          <a:p>
            <a:pPr marL="0" indent="0" algn="r">
              <a:lnSpc>
                <a:spcPts val="2302"/>
              </a:lnSpc>
              <a:buNone/>
            </a:pPr>
            <a:r>
              <a:rPr lang="en-US" sz="1842" b="1" dirty="0">
                <a:solidFill>
                  <a:srgbClr val="F2B42D"/>
                </a:solidFill>
                <a:latin typeface="Nunito" pitchFamily="34" charset="0"/>
                <a:ea typeface="Nunito" pitchFamily="34" charset="-122"/>
                <a:cs typeface="Nunito" pitchFamily="34" charset="-120"/>
              </a:rPr>
              <a:t>Configuración opinionada</a:t>
            </a:r>
            <a:endParaRPr lang="en-US" sz="1842" dirty="0"/>
          </a:p>
        </p:txBody>
      </p:sp>
      <p:sp>
        <p:nvSpPr>
          <p:cNvPr id="12" name="Text 8"/>
          <p:cNvSpPr/>
          <p:nvPr/>
        </p:nvSpPr>
        <p:spPr>
          <a:xfrm>
            <a:off x="2870954" y="2039898"/>
            <a:ext cx="3350657" cy="2545080"/>
          </a:xfrm>
          <a:prstGeom prst="rect">
            <a:avLst/>
          </a:prstGeom>
          <a:noFill/>
          <a:ln/>
        </p:spPr>
        <p:txBody>
          <a:bodyPr wrap="square" rtlCol="0" anchor="t"/>
          <a:lstStyle/>
          <a:p>
            <a:pPr marL="0" indent="0" algn="r">
              <a:lnSpc>
                <a:spcPts val="2505"/>
              </a:lnSpc>
              <a:buNone/>
            </a:pPr>
            <a:r>
              <a:rPr lang="en-US" sz="1566" dirty="0">
                <a:solidFill>
                  <a:srgbClr val="FFFFFF"/>
                </a:solidFill>
                <a:latin typeface="PT Sans" pitchFamily="34" charset="0"/>
                <a:ea typeface="PT Sans" pitchFamily="34" charset="-122"/>
                <a:cs typeface="PT Sans" pitchFamily="34" charset="-120"/>
              </a:rPr>
              <a:t>Spring Boot proporciona una configuración predeterminada y opinionada, lo que significa que hace suposiciones inteligentes sobre cómo debe configurarse una aplicación. Esto permite a los desarrolladores enfocarse en la lógica de negocio en lugar de lidiar con la configuración.</a:t>
            </a:r>
            <a:endParaRPr lang="en-US" sz="1566" dirty="0"/>
          </a:p>
        </p:txBody>
      </p:sp>
      <p:sp>
        <p:nvSpPr>
          <p:cNvPr id="13" name="Shape 9"/>
          <p:cNvSpPr/>
          <p:nvPr/>
        </p:nvSpPr>
        <p:spPr>
          <a:xfrm>
            <a:off x="7538740" y="2858333"/>
            <a:ext cx="695801" cy="24765"/>
          </a:xfrm>
          <a:prstGeom prst="rect">
            <a:avLst/>
          </a:prstGeom>
          <a:solidFill>
            <a:srgbClr val="D7425E"/>
          </a:solidFill>
          <a:ln/>
        </p:spPr>
      </p:sp>
      <p:sp>
        <p:nvSpPr>
          <p:cNvPr id="14" name="Shape 10"/>
          <p:cNvSpPr/>
          <p:nvPr/>
        </p:nvSpPr>
        <p:spPr>
          <a:xfrm>
            <a:off x="7091422" y="2647117"/>
            <a:ext cx="447318" cy="447318"/>
          </a:xfrm>
          <a:prstGeom prst="roundRect">
            <a:avLst>
              <a:gd name="adj" fmla="val 80005"/>
            </a:avLst>
          </a:prstGeom>
          <a:solidFill>
            <a:srgbClr val="00002E"/>
          </a:solidFill>
          <a:ln w="22860">
            <a:solidFill>
              <a:srgbClr val="FFFFFF"/>
            </a:solidFill>
            <a:prstDash val="solid"/>
          </a:ln>
        </p:spPr>
      </p:sp>
      <p:sp>
        <p:nvSpPr>
          <p:cNvPr id="15" name="Text 11"/>
          <p:cNvSpPr/>
          <p:nvPr/>
        </p:nvSpPr>
        <p:spPr>
          <a:xfrm>
            <a:off x="7230844" y="2695337"/>
            <a:ext cx="168473" cy="350758"/>
          </a:xfrm>
          <a:prstGeom prst="rect">
            <a:avLst/>
          </a:prstGeom>
          <a:noFill/>
          <a:ln/>
        </p:spPr>
        <p:txBody>
          <a:bodyPr wrap="none" rtlCol="0" anchor="t"/>
          <a:lstStyle/>
          <a:p>
            <a:pPr marL="0" indent="0" algn="ctr">
              <a:lnSpc>
                <a:spcPts val="2763"/>
              </a:lnSpc>
              <a:buNone/>
            </a:pPr>
            <a:r>
              <a:rPr lang="en-US" sz="2210" b="1" dirty="0">
                <a:solidFill>
                  <a:srgbClr val="D7425E"/>
                </a:solidFill>
                <a:latin typeface="Nunito" pitchFamily="34" charset="0"/>
                <a:ea typeface="Nunito" pitchFamily="34" charset="-122"/>
                <a:cs typeface="Nunito" pitchFamily="34" charset="-120"/>
              </a:rPr>
              <a:t>2</a:t>
            </a:r>
            <a:endParaRPr lang="en-US" sz="2210" dirty="0"/>
          </a:p>
        </p:txBody>
      </p:sp>
      <p:sp>
        <p:nvSpPr>
          <p:cNvPr id="16" name="Text 12"/>
          <p:cNvSpPr/>
          <p:nvPr/>
        </p:nvSpPr>
        <p:spPr>
          <a:xfrm>
            <a:off x="8408551" y="2622233"/>
            <a:ext cx="2338983" cy="292418"/>
          </a:xfrm>
          <a:prstGeom prst="rect">
            <a:avLst/>
          </a:prstGeom>
          <a:noFill/>
          <a:ln/>
        </p:spPr>
        <p:txBody>
          <a:bodyPr wrap="none" rtlCol="0" anchor="t"/>
          <a:lstStyle/>
          <a:p>
            <a:pPr marL="0" indent="0" algn="l">
              <a:lnSpc>
                <a:spcPts val="2302"/>
              </a:lnSpc>
              <a:buNone/>
            </a:pPr>
            <a:r>
              <a:rPr lang="en-US" sz="1842" b="1" dirty="0">
                <a:solidFill>
                  <a:srgbClr val="D7425E"/>
                </a:solidFill>
                <a:latin typeface="Nunito" pitchFamily="34" charset="0"/>
                <a:ea typeface="Nunito" pitchFamily="34" charset="-122"/>
                <a:cs typeface="Nunito" pitchFamily="34" charset="-120"/>
              </a:rPr>
              <a:t>Inicio rápido</a:t>
            </a:r>
            <a:endParaRPr lang="en-US" sz="1842" dirty="0"/>
          </a:p>
        </p:txBody>
      </p:sp>
      <p:sp>
        <p:nvSpPr>
          <p:cNvPr id="17" name="Text 13"/>
          <p:cNvSpPr/>
          <p:nvPr/>
        </p:nvSpPr>
        <p:spPr>
          <a:xfrm>
            <a:off x="8408551" y="3033832"/>
            <a:ext cx="3350776" cy="1908810"/>
          </a:xfrm>
          <a:prstGeom prst="rect">
            <a:avLst/>
          </a:prstGeom>
          <a:noFill/>
          <a:ln/>
        </p:spPr>
        <p:txBody>
          <a:bodyPr wrap="square" rtlCol="0" anchor="t"/>
          <a:lstStyle/>
          <a:p>
            <a:pPr marL="0" indent="0" algn="l">
              <a:lnSpc>
                <a:spcPts val="2505"/>
              </a:lnSpc>
              <a:buNone/>
            </a:pPr>
            <a:r>
              <a:rPr lang="en-US" sz="1566" dirty="0">
                <a:solidFill>
                  <a:srgbClr val="FFFFFF"/>
                </a:solidFill>
                <a:latin typeface="PT Sans" pitchFamily="34" charset="0"/>
                <a:ea typeface="PT Sans" pitchFamily="34" charset="-122"/>
                <a:cs typeface="PT Sans" pitchFamily="34" charset="-120"/>
              </a:rPr>
              <a:t>Con Spring Boot, es posible crear y poner en marcha aplicaciones web y de microservicios de manera rápida y sencilla. Esto se logra a través de la integración de bibliotecas y herramientas comúnmente utilizadas.</a:t>
            </a:r>
            <a:endParaRPr lang="en-US" sz="1566" dirty="0"/>
          </a:p>
        </p:txBody>
      </p:sp>
      <p:sp>
        <p:nvSpPr>
          <p:cNvPr id="18" name="Shape 14"/>
          <p:cNvSpPr/>
          <p:nvPr/>
        </p:nvSpPr>
        <p:spPr>
          <a:xfrm>
            <a:off x="6395621" y="5417225"/>
            <a:ext cx="695801" cy="24765"/>
          </a:xfrm>
          <a:prstGeom prst="rect">
            <a:avLst/>
          </a:prstGeom>
          <a:solidFill>
            <a:srgbClr val="DD785E"/>
          </a:solidFill>
          <a:ln/>
        </p:spPr>
      </p:sp>
      <p:sp>
        <p:nvSpPr>
          <p:cNvPr id="19" name="Shape 15"/>
          <p:cNvSpPr/>
          <p:nvPr/>
        </p:nvSpPr>
        <p:spPr>
          <a:xfrm>
            <a:off x="7091422" y="5206008"/>
            <a:ext cx="447318" cy="447318"/>
          </a:xfrm>
          <a:prstGeom prst="roundRect">
            <a:avLst>
              <a:gd name="adj" fmla="val 80005"/>
            </a:avLst>
          </a:prstGeom>
          <a:solidFill>
            <a:srgbClr val="00002E"/>
          </a:solidFill>
          <a:ln w="22860">
            <a:solidFill>
              <a:srgbClr val="FFFFFF"/>
            </a:solidFill>
            <a:prstDash val="solid"/>
          </a:ln>
        </p:spPr>
      </p:sp>
      <p:sp>
        <p:nvSpPr>
          <p:cNvPr id="20" name="Text 16"/>
          <p:cNvSpPr/>
          <p:nvPr/>
        </p:nvSpPr>
        <p:spPr>
          <a:xfrm>
            <a:off x="7230844" y="5254228"/>
            <a:ext cx="168473" cy="350758"/>
          </a:xfrm>
          <a:prstGeom prst="rect">
            <a:avLst/>
          </a:prstGeom>
          <a:noFill/>
          <a:ln/>
        </p:spPr>
        <p:txBody>
          <a:bodyPr wrap="none" rtlCol="0" anchor="t"/>
          <a:lstStyle/>
          <a:p>
            <a:pPr marL="0" indent="0" algn="ctr">
              <a:lnSpc>
                <a:spcPts val="2763"/>
              </a:lnSpc>
              <a:buNone/>
            </a:pPr>
            <a:r>
              <a:rPr lang="en-US" sz="2210" b="1" dirty="0">
                <a:solidFill>
                  <a:srgbClr val="DD785E"/>
                </a:solidFill>
                <a:latin typeface="Nunito" pitchFamily="34" charset="0"/>
                <a:ea typeface="Nunito" pitchFamily="34" charset="-122"/>
                <a:cs typeface="Nunito" pitchFamily="34" charset="-120"/>
              </a:rPr>
              <a:t>3</a:t>
            </a:r>
            <a:endParaRPr lang="en-US" sz="2210" dirty="0"/>
          </a:p>
        </p:txBody>
      </p:sp>
      <p:sp>
        <p:nvSpPr>
          <p:cNvPr id="21" name="Text 17"/>
          <p:cNvSpPr/>
          <p:nvPr/>
        </p:nvSpPr>
        <p:spPr>
          <a:xfrm>
            <a:off x="2870954" y="5181124"/>
            <a:ext cx="3350657" cy="584835"/>
          </a:xfrm>
          <a:prstGeom prst="rect">
            <a:avLst/>
          </a:prstGeom>
          <a:noFill/>
          <a:ln/>
        </p:spPr>
        <p:txBody>
          <a:bodyPr wrap="square" rtlCol="0" anchor="t"/>
          <a:lstStyle/>
          <a:p>
            <a:pPr marL="0" indent="0" algn="r">
              <a:lnSpc>
                <a:spcPts val="2302"/>
              </a:lnSpc>
              <a:buNone/>
            </a:pPr>
            <a:r>
              <a:rPr lang="en-US" sz="1842" b="1" dirty="0">
                <a:solidFill>
                  <a:srgbClr val="DD785E"/>
                </a:solidFill>
                <a:latin typeface="Nunito" pitchFamily="34" charset="0"/>
                <a:ea typeface="Nunito" pitchFamily="34" charset="-122"/>
                <a:cs typeface="Nunito" pitchFamily="34" charset="-120"/>
              </a:rPr>
              <a:t>Contenedores de aplicaciones embebidos</a:t>
            </a:r>
            <a:endParaRPr lang="en-US" sz="1842" dirty="0"/>
          </a:p>
        </p:txBody>
      </p:sp>
      <p:sp>
        <p:nvSpPr>
          <p:cNvPr id="22" name="Text 18"/>
          <p:cNvSpPr/>
          <p:nvPr/>
        </p:nvSpPr>
        <p:spPr>
          <a:xfrm>
            <a:off x="2870954" y="5885140"/>
            <a:ext cx="3350657" cy="1590675"/>
          </a:xfrm>
          <a:prstGeom prst="rect">
            <a:avLst/>
          </a:prstGeom>
          <a:noFill/>
          <a:ln/>
        </p:spPr>
        <p:txBody>
          <a:bodyPr wrap="square" rtlCol="0" anchor="t"/>
          <a:lstStyle/>
          <a:p>
            <a:pPr marL="0" indent="0" algn="r">
              <a:lnSpc>
                <a:spcPts val="2505"/>
              </a:lnSpc>
              <a:buNone/>
            </a:pPr>
            <a:r>
              <a:rPr lang="en-US" sz="1566" dirty="0">
                <a:solidFill>
                  <a:srgbClr val="FFFFFF"/>
                </a:solidFill>
                <a:latin typeface="PT Sans" pitchFamily="34" charset="0"/>
                <a:ea typeface="PT Sans" pitchFamily="34" charset="-122"/>
                <a:cs typeface="PT Sans" pitchFamily="34" charset="-120"/>
              </a:rPr>
              <a:t>Spring Boot incluye contenedores de aplicaciones como Tomcat, Jetty o Undertow, lo que permite ejecutar la aplicación sin necesidad de desplegar en un servidor de aplicaciones externo.</a:t>
            </a:r>
            <a:endParaRPr lang="en-US" sz="1566"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843320"/>
            <a:ext cx="9933503" cy="1306830"/>
          </a:xfrm>
          <a:prstGeom prst="rect">
            <a:avLst/>
          </a:prstGeom>
          <a:noFill/>
          <a:ln/>
        </p:spPr>
        <p:txBody>
          <a:bodyPr wrap="squar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Herramientas y configuración inicial de Spring Boot</a:t>
            </a:r>
            <a:endParaRPr lang="en-US" sz="4117" dirty="0"/>
          </a:p>
        </p:txBody>
      </p:sp>
      <p:pic>
        <p:nvPicPr>
          <p:cNvPr id="5" name="Image 1" descr="preencoded.png"/>
          <p:cNvPicPr>
            <a:picLocks noChangeAspect="1"/>
          </p:cNvPicPr>
          <p:nvPr/>
        </p:nvPicPr>
        <p:blipFill>
          <a:blip r:embed="rId4"/>
          <a:stretch>
            <a:fillRect/>
          </a:stretch>
        </p:blipFill>
        <p:spPr>
          <a:xfrm>
            <a:off x="2348389" y="2594491"/>
            <a:ext cx="555427" cy="555427"/>
          </a:xfrm>
          <a:prstGeom prst="rect">
            <a:avLst/>
          </a:prstGeom>
        </p:spPr>
      </p:pic>
      <p:sp>
        <p:nvSpPr>
          <p:cNvPr id="6" name="Text 2"/>
          <p:cNvSpPr/>
          <p:nvPr/>
        </p:nvSpPr>
        <p:spPr>
          <a:xfrm>
            <a:off x="2348389" y="3372088"/>
            <a:ext cx="2233374"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Java</a:t>
            </a:r>
            <a:endParaRPr lang="en-US" sz="2058" dirty="0"/>
          </a:p>
        </p:txBody>
      </p:sp>
      <p:sp>
        <p:nvSpPr>
          <p:cNvPr id="7" name="Text 3"/>
          <p:cNvSpPr/>
          <p:nvPr/>
        </p:nvSpPr>
        <p:spPr>
          <a:xfrm>
            <a:off x="2348389" y="3832146"/>
            <a:ext cx="2233374" cy="2132409"/>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Boot se basa en el lenguaje de programación Java, por lo que es importante tener una versión compatible instalada.</a:t>
            </a:r>
            <a:endParaRPr lang="en-US" sz="1750" dirty="0"/>
          </a:p>
        </p:txBody>
      </p:sp>
      <p:pic>
        <p:nvPicPr>
          <p:cNvPr id="8" name="Image 2" descr="preencoded.png"/>
          <p:cNvPicPr>
            <a:picLocks noChangeAspect="1"/>
          </p:cNvPicPr>
          <p:nvPr/>
        </p:nvPicPr>
        <p:blipFill>
          <a:blip r:embed="rId5"/>
          <a:stretch>
            <a:fillRect/>
          </a:stretch>
        </p:blipFill>
        <p:spPr>
          <a:xfrm>
            <a:off x="4915019" y="2594491"/>
            <a:ext cx="555427" cy="555427"/>
          </a:xfrm>
          <a:prstGeom prst="rect">
            <a:avLst/>
          </a:prstGeom>
        </p:spPr>
      </p:pic>
      <p:sp>
        <p:nvSpPr>
          <p:cNvPr id="9" name="Text 4"/>
          <p:cNvSpPr/>
          <p:nvPr/>
        </p:nvSpPr>
        <p:spPr>
          <a:xfrm>
            <a:off x="4915019" y="3372088"/>
            <a:ext cx="2233493"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Maven</a:t>
            </a:r>
            <a:endParaRPr lang="en-US" sz="2058" dirty="0"/>
          </a:p>
        </p:txBody>
      </p:sp>
      <p:sp>
        <p:nvSpPr>
          <p:cNvPr id="10" name="Text 5"/>
          <p:cNvSpPr/>
          <p:nvPr/>
        </p:nvSpPr>
        <p:spPr>
          <a:xfrm>
            <a:off x="4915019" y="3832146"/>
            <a:ext cx="2233493" cy="355401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Maven es una herramienta de gestión de proyectos y construcción utilizada comúnmente con Spring Boot para manejar las dependencias y el proceso de compilación.</a:t>
            </a:r>
            <a:endParaRPr lang="en-US" sz="1750" dirty="0"/>
          </a:p>
        </p:txBody>
      </p:sp>
      <p:sp>
        <p:nvSpPr>
          <p:cNvPr id="12" name="Text 6"/>
          <p:cNvSpPr/>
          <p:nvPr/>
        </p:nvSpPr>
        <p:spPr>
          <a:xfrm>
            <a:off x="7481768" y="3372088"/>
            <a:ext cx="2233374"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Spring Tools</a:t>
            </a:r>
            <a:endParaRPr lang="en-US" sz="2058" dirty="0"/>
          </a:p>
        </p:txBody>
      </p:sp>
      <p:sp>
        <p:nvSpPr>
          <p:cNvPr id="13" name="Text 7"/>
          <p:cNvSpPr/>
          <p:nvPr/>
        </p:nvSpPr>
        <p:spPr>
          <a:xfrm>
            <a:off x="7481768" y="3832146"/>
            <a:ext cx="2233374" cy="355401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Tools es un </a:t>
            </a:r>
            <a:r>
              <a:rPr lang="en-US" sz="1750" dirty="0" err="1">
                <a:solidFill>
                  <a:srgbClr val="FFFFFF"/>
                </a:solidFill>
                <a:latin typeface="PT Sans" pitchFamily="34" charset="0"/>
                <a:ea typeface="PT Sans" pitchFamily="34" charset="-122"/>
                <a:cs typeface="PT Sans" pitchFamily="34" charset="-120"/>
              </a:rPr>
              <a:t>entorno</a:t>
            </a:r>
            <a:r>
              <a:rPr lang="en-US" sz="1750" dirty="0">
                <a:solidFill>
                  <a:srgbClr val="FFFFFF"/>
                </a:solidFill>
                <a:latin typeface="PT Sans" pitchFamily="34" charset="0"/>
                <a:ea typeface="PT Sans" pitchFamily="34" charset="-122"/>
                <a:cs typeface="PT Sans" pitchFamily="34" charset="-120"/>
              </a:rPr>
              <a:t> de </a:t>
            </a:r>
            <a:r>
              <a:rPr lang="en-US" sz="1750" dirty="0" err="1">
                <a:solidFill>
                  <a:srgbClr val="FFFFFF"/>
                </a:solidFill>
                <a:latin typeface="PT Sans" pitchFamily="34" charset="0"/>
                <a:ea typeface="PT Sans" pitchFamily="34" charset="-122"/>
                <a:cs typeface="PT Sans" pitchFamily="34" charset="-120"/>
              </a:rPr>
              <a:t>desarrollo</a:t>
            </a:r>
            <a:r>
              <a:rPr lang="en-US" sz="1750" dirty="0">
                <a:solidFill>
                  <a:srgbClr val="FFFFFF"/>
                </a:solidFill>
                <a:latin typeface="PT Sans" pitchFamily="34" charset="0"/>
                <a:ea typeface="PT Sans" pitchFamily="34" charset="-122"/>
                <a:cs typeface="PT Sans" pitchFamily="34" charset="-120"/>
              </a:rPr>
              <a:t> </a:t>
            </a:r>
            <a:r>
              <a:rPr lang="en-US" sz="1750" dirty="0" err="1">
                <a:solidFill>
                  <a:srgbClr val="FFFFFF"/>
                </a:solidFill>
                <a:latin typeface="PT Sans" pitchFamily="34" charset="0"/>
                <a:ea typeface="PT Sans" pitchFamily="34" charset="-122"/>
                <a:cs typeface="PT Sans" pitchFamily="34" charset="-120"/>
              </a:rPr>
              <a:t>integrado</a:t>
            </a:r>
            <a:r>
              <a:rPr lang="en-US" sz="1750" dirty="0">
                <a:solidFill>
                  <a:srgbClr val="FFFFFF"/>
                </a:solidFill>
                <a:latin typeface="PT Sans" pitchFamily="34" charset="0"/>
                <a:ea typeface="PT Sans" pitchFamily="34" charset="-122"/>
                <a:cs typeface="PT Sans" pitchFamily="34" charset="-120"/>
              </a:rPr>
              <a:t> (IDE) </a:t>
            </a:r>
            <a:r>
              <a:rPr lang="en-US" sz="1750" dirty="0" err="1">
                <a:solidFill>
                  <a:srgbClr val="FFFFFF"/>
                </a:solidFill>
                <a:latin typeface="PT Sans" pitchFamily="34" charset="0"/>
                <a:ea typeface="PT Sans" pitchFamily="34" charset="-122"/>
                <a:cs typeface="PT Sans" pitchFamily="34" charset="-120"/>
              </a:rPr>
              <a:t>muy</a:t>
            </a:r>
            <a:r>
              <a:rPr lang="en-US" sz="1750" dirty="0">
                <a:solidFill>
                  <a:srgbClr val="FFFFFF"/>
                </a:solidFill>
                <a:latin typeface="PT Sans" pitchFamily="34" charset="0"/>
                <a:ea typeface="PT Sans" pitchFamily="34" charset="-122"/>
                <a:cs typeface="PT Sans" pitchFamily="34" charset="-120"/>
              </a:rPr>
              <a:t> popular entre los desarrolladores de Spring Boot, ya que ofrece excelentes herramientas y compatibilidad.</a:t>
            </a:r>
            <a:endParaRPr lang="en-US" sz="1750" dirty="0"/>
          </a:p>
        </p:txBody>
      </p:sp>
      <p:pic>
        <p:nvPicPr>
          <p:cNvPr id="14" name="Image 4" descr="preencoded.png"/>
          <p:cNvPicPr>
            <a:picLocks noChangeAspect="1"/>
          </p:cNvPicPr>
          <p:nvPr/>
        </p:nvPicPr>
        <p:blipFill>
          <a:blip r:embed="rId6"/>
          <a:stretch>
            <a:fillRect/>
          </a:stretch>
        </p:blipFill>
        <p:spPr>
          <a:xfrm>
            <a:off x="10048399" y="2594491"/>
            <a:ext cx="555427" cy="555427"/>
          </a:xfrm>
          <a:prstGeom prst="rect">
            <a:avLst/>
          </a:prstGeom>
        </p:spPr>
      </p:pic>
      <p:sp>
        <p:nvSpPr>
          <p:cNvPr id="15" name="Text 8"/>
          <p:cNvSpPr/>
          <p:nvPr/>
        </p:nvSpPr>
        <p:spPr>
          <a:xfrm>
            <a:off x="10048399" y="3372088"/>
            <a:ext cx="2233493" cy="326827"/>
          </a:xfrm>
          <a:prstGeom prst="rect">
            <a:avLst/>
          </a:prstGeom>
          <a:noFill/>
          <a:ln/>
        </p:spPr>
        <p:txBody>
          <a:bodyPr wrap="none" rtlCol="0" anchor="t"/>
          <a:lstStyle/>
          <a:p>
            <a:pPr marL="0" indent="0" algn="l">
              <a:lnSpc>
                <a:spcPts val="2573"/>
              </a:lnSpc>
              <a:buNone/>
            </a:pPr>
            <a:r>
              <a:rPr lang="en-US" sz="2058" b="1" dirty="0">
                <a:solidFill>
                  <a:srgbClr val="48A8E2"/>
                </a:solidFill>
                <a:latin typeface="Nunito" pitchFamily="34" charset="0"/>
                <a:ea typeface="Nunito" pitchFamily="34" charset="-122"/>
                <a:cs typeface="Nunito" pitchFamily="34" charset="-120"/>
              </a:rPr>
              <a:t>Spring Initializr</a:t>
            </a:r>
            <a:endParaRPr lang="en-US" sz="2058" dirty="0"/>
          </a:p>
        </p:txBody>
      </p:sp>
      <p:sp>
        <p:nvSpPr>
          <p:cNvPr id="16" name="Text 9"/>
          <p:cNvSpPr/>
          <p:nvPr/>
        </p:nvSpPr>
        <p:spPr>
          <a:xfrm>
            <a:off x="10048399" y="3832146"/>
            <a:ext cx="2233493" cy="284321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Initializr es una herramienta web que permite generar rápidamente un proyecto Spring Boot con las dependencias y la estructura de archivos iniciales.</a:t>
            </a:r>
            <a:endParaRPr lang="en-US" sz="1750" dirty="0"/>
          </a:p>
        </p:txBody>
      </p:sp>
      <p:pic>
        <p:nvPicPr>
          <p:cNvPr id="18" name="Imagen 17">
            <a:extLst>
              <a:ext uri="{FF2B5EF4-FFF2-40B4-BE49-F238E27FC236}">
                <a16:creationId xmlns:a16="http://schemas.microsoft.com/office/drawing/2014/main" id="{47E4F9D4-A388-7BA0-383A-7E9C455E10D8}"/>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7304648" y="2358021"/>
            <a:ext cx="947451" cy="94745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s-MX" dirty="0"/>
          </a:p>
        </p:txBody>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2111573"/>
            <a:ext cx="7214830" cy="901898"/>
          </a:xfrm>
          <a:prstGeom prst="rect">
            <a:avLst/>
          </a:prstGeom>
          <a:noFill/>
          <a:ln/>
        </p:spPr>
        <p:txBody>
          <a:bodyPr wrap="none" rtlCol="0" anchor="t"/>
          <a:lstStyle/>
          <a:p>
            <a:pPr marL="0" indent="0">
              <a:lnSpc>
                <a:spcPts val="7101"/>
              </a:lnSpc>
              <a:buNone/>
            </a:pPr>
            <a:r>
              <a:rPr lang="en-US" sz="5681" b="1" dirty="0">
                <a:solidFill>
                  <a:srgbClr val="FFFFFF"/>
                </a:solidFill>
                <a:latin typeface="Nunito" pitchFamily="34" charset="0"/>
                <a:ea typeface="Nunito" pitchFamily="34" charset="-122"/>
                <a:cs typeface="Nunito" pitchFamily="34" charset="-120"/>
              </a:rPr>
              <a:t>¿Qué son las APIs?</a:t>
            </a:r>
            <a:endParaRPr lang="en-US" sz="5681" dirty="0"/>
          </a:p>
        </p:txBody>
      </p:sp>
      <p:sp>
        <p:nvSpPr>
          <p:cNvPr id="6" name="Text 2"/>
          <p:cNvSpPr/>
          <p:nvPr/>
        </p:nvSpPr>
        <p:spPr>
          <a:xfrm>
            <a:off x="6319599" y="3346728"/>
            <a:ext cx="7477601"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Las APIs (Interfaz de Programación de Aplicaciones) son un conjunto de reglas y protocolos que permiten la comunicación e intercambio de datos entre diferentes sistemas software. Actúan como una puerta de acceso que facilita la integración y el trabajo conjunto de aplicaciones y servicios, permitiendo a los desarrolladores acceder y utilizar funcionalidades de otros sistemas de manera segura y eficiente.</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2E">
              <a:alpha val="80000"/>
            </a:srgbClr>
          </a:solidFill>
          <a:ln/>
        </p:spPr>
      </p:sp>
      <p:sp>
        <p:nvSpPr>
          <p:cNvPr id="6" name="Text 2"/>
          <p:cNvSpPr/>
          <p:nvPr/>
        </p:nvSpPr>
        <p:spPr>
          <a:xfrm>
            <a:off x="2348389" y="1631871"/>
            <a:ext cx="9933503" cy="1306830"/>
          </a:xfrm>
          <a:prstGeom prst="rect">
            <a:avLst/>
          </a:prstGeom>
          <a:noFill/>
          <a:ln/>
        </p:spPr>
        <p:txBody>
          <a:bodyPr wrap="squar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Creación de microservicios con Spring Boot</a:t>
            </a:r>
            <a:endParaRPr lang="en-US" sz="4117" dirty="0"/>
          </a:p>
        </p:txBody>
      </p:sp>
      <p:pic>
        <p:nvPicPr>
          <p:cNvPr id="7" name="Image 2" descr="preencoded.png"/>
          <p:cNvPicPr>
            <a:picLocks noChangeAspect="1"/>
          </p:cNvPicPr>
          <p:nvPr/>
        </p:nvPicPr>
        <p:blipFill>
          <a:blip r:embed="rId5"/>
          <a:stretch>
            <a:fillRect/>
          </a:stretch>
        </p:blipFill>
        <p:spPr>
          <a:xfrm>
            <a:off x="2348389" y="3271957"/>
            <a:ext cx="3311128" cy="888682"/>
          </a:xfrm>
          <a:prstGeom prst="rect">
            <a:avLst/>
          </a:prstGeom>
        </p:spPr>
      </p:pic>
      <p:sp>
        <p:nvSpPr>
          <p:cNvPr id="8" name="Text 3"/>
          <p:cNvSpPr/>
          <p:nvPr/>
        </p:nvSpPr>
        <p:spPr>
          <a:xfrm>
            <a:off x="2570559" y="4493895"/>
            <a:ext cx="2614017"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Inicializar Proyecto</a:t>
            </a:r>
            <a:endParaRPr lang="en-US" sz="2058" dirty="0"/>
          </a:p>
        </p:txBody>
      </p:sp>
      <p:sp>
        <p:nvSpPr>
          <p:cNvPr id="9" name="Text 4"/>
          <p:cNvSpPr/>
          <p:nvPr/>
        </p:nvSpPr>
        <p:spPr>
          <a:xfrm>
            <a:off x="2570559" y="4953953"/>
            <a:ext cx="2866787" cy="142160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Utilizar Spring Initializr para crear un proyecto Spring Boot con las dependencias necesarias.</a:t>
            </a:r>
            <a:endParaRPr lang="en-US" sz="1750" dirty="0"/>
          </a:p>
        </p:txBody>
      </p:sp>
      <p:pic>
        <p:nvPicPr>
          <p:cNvPr id="10" name="Image 3" descr="preencoded.png"/>
          <p:cNvPicPr>
            <a:picLocks noChangeAspect="1"/>
          </p:cNvPicPr>
          <p:nvPr/>
        </p:nvPicPr>
        <p:blipFill>
          <a:blip r:embed="rId6"/>
          <a:stretch>
            <a:fillRect/>
          </a:stretch>
        </p:blipFill>
        <p:spPr>
          <a:xfrm>
            <a:off x="5659517" y="3271957"/>
            <a:ext cx="3311128" cy="888682"/>
          </a:xfrm>
          <a:prstGeom prst="rect">
            <a:avLst/>
          </a:prstGeom>
        </p:spPr>
      </p:pic>
      <p:sp>
        <p:nvSpPr>
          <p:cNvPr id="11" name="Text 5"/>
          <p:cNvSpPr/>
          <p:nvPr/>
        </p:nvSpPr>
        <p:spPr>
          <a:xfrm>
            <a:off x="5881687" y="4493895"/>
            <a:ext cx="2614017"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Definir Servicios</a:t>
            </a:r>
            <a:endParaRPr lang="en-US" sz="2058" dirty="0"/>
          </a:p>
        </p:txBody>
      </p:sp>
      <p:sp>
        <p:nvSpPr>
          <p:cNvPr id="12" name="Text 6"/>
          <p:cNvSpPr/>
          <p:nvPr/>
        </p:nvSpPr>
        <p:spPr>
          <a:xfrm>
            <a:off x="5881687" y="4953953"/>
            <a:ext cx="2866787" cy="142160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Implementar los microservicios como controladores REST o servicios asíncronos.</a:t>
            </a:r>
            <a:endParaRPr lang="en-US" sz="1750" dirty="0"/>
          </a:p>
        </p:txBody>
      </p:sp>
      <p:pic>
        <p:nvPicPr>
          <p:cNvPr id="13" name="Image 4" descr="preencoded.png"/>
          <p:cNvPicPr>
            <a:picLocks noChangeAspect="1"/>
          </p:cNvPicPr>
          <p:nvPr/>
        </p:nvPicPr>
        <p:blipFill>
          <a:blip r:embed="rId7"/>
          <a:stretch>
            <a:fillRect/>
          </a:stretch>
        </p:blipFill>
        <p:spPr>
          <a:xfrm>
            <a:off x="8970645" y="3271957"/>
            <a:ext cx="3311247" cy="888682"/>
          </a:xfrm>
          <a:prstGeom prst="rect">
            <a:avLst/>
          </a:prstGeom>
        </p:spPr>
      </p:pic>
      <p:sp>
        <p:nvSpPr>
          <p:cNvPr id="14" name="Text 7"/>
          <p:cNvSpPr/>
          <p:nvPr/>
        </p:nvSpPr>
        <p:spPr>
          <a:xfrm>
            <a:off x="9192816" y="4493895"/>
            <a:ext cx="2866906" cy="653653"/>
          </a:xfrm>
          <a:prstGeom prst="rect">
            <a:avLst/>
          </a:prstGeom>
          <a:noFill/>
          <a:ln/>
        </p:spPr>
        <p:txBody>
          <a:bodyPr wrap="squar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Configurar Comunicación</a:t>
            </a:r>
            <a:endParaRPr lang="en-US" sz="2058" dirty="0"/>
          </a:p>
        </p:txBody>
      </p:sp>
      <p:sp>
        <p:nvSpPr>
          <p:cNvPr id="15" name="Text 8"/>
          <p:cNvSpPr/>
          <p:nvPr/>
        </p:nvSpPr>
        <p:spPr>
          <a:xfrm>
            <a:off x="9192816" y="5280779"/>
            <a:ext cx="2866906"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Establecer la comunicación entre microservicios mediante llamadas REST o mensajería.</a:t>
            </a:r>
            <a:endParaRPr lang="en-US" sz="17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790099"/>
            <a:ext cx="9093756"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Estructura de un proyecto Spring Boot</a:t>
            </a:r>
            <a:endParaRPr lang="en-US" sz="4117" dirty="0"/>
          </a:p>
        </p:txBody>
      </p:sp>
      <p:sp>
        <p:nvSpPr>
          <p:cNvPr id="5" name="Shape 2"/>
          <p:cNvSpPr/>
          <p:nvPr/>
        </p:nvSpPr>
        <p:spPr>
          <a:xfrm>
            <a:off x="2348389" y="2137767"/>
            <a:ext cx="499943" cy="499943"/>
          </a:xfrm>
          <a:prstGeom prst="roundRect">
            <a:avLst>
              <a:gd name="adj" fmla="val 80001"/>
            </a:avLst>
          </a:prstGeom>
          <a:solidFill>
            <a:srgbClr val="00002E"/>
          </a:solidFill>
          <a:ln w="22860">
            <a:solidFill>
              <a:srgbClr val="FFFFFF"/>
            </a:solidFill>
            <a:prstDash val="solid"/>
          </a:ln>
        </p:spPr>
      </p:sp>
      <p:sp>
        <p:nvSpPr>
          <p:cNvPr id="6" name="Text 3"/>
          <p:cNvSpPr/>
          <p:nvPr/>
        </p:nvSpPr>
        <p:spPr>
          <a:xfrm>
            <a:off x="2504242" y="2191703"/>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7" name="Text 4"/>
          <p:cNvSpPr/>
          <p:nvPr/>
        </p:nvSpPr>
        <p:spPr>
          <a:xfrm>
            <a:off x="3070503" y="2137767"/>
            <a:ext cx="2614017"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Carpetas principales</a:t>
            </a:r>
            <a:endParaRPr lang="en-US" sz="2058" dirty="0"/>
          </a:p>
        </p:txBody>
      </p:sp>
      <p:sp>
        <p:nvSpPr>
          <p:cNvPr id="8" name="Text 5"/>
          <p:cNvSpPr/>
          <p:nvPr/>
        </p:nvSpPr>
        <p:spPr>
          <a:xfrm>
            <a:off x="3070503" y="2597825"/>
            <a:ext cx="4133612"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Un proyecto Spring Boot tiene varias carpetas principales, como "src/main/java" para el código fuente, "src/main/resources" para los archivos de configuración y recursos, y "src/test/java" para las pruebas.</a:t>
            </a:r>
            <a:endParaRPr lang="en-US" sz="1750" dirty="0"/>
          </a:p>
        </p:txBody>
      </p:sp>
      <p:sp>
        <p:nvSpPr>
          <p:cNvPr id="9" name="Shape 6"/>
          <p:cNvSpPr/>
          <p:nvPr/>
        </p:nvSpPr>
        <p:spPr>
          <a:xfrm>
            <a:off x="7426285" y="2137767"/>
            <a:ext cx="499943" cy="499943"/>
          </a:xfrm>
          <a:prstGeom prst="roundRect">
            <a:avLst>
              <a:gd name="adj" fmla="val 80001"/>
            </a:avLst>
          </a:prstGeom>
          <a:solidFill>
            <a:srgbClr val="00002E"/>
          </a:solidFill>
          <a:ln w="22860">
            <a:solidFill>
              <a:srgbClr val="FFFFFF"/>
            </a:solidFill>
            <a:prstDash val="solid"/>
          </a:ln>
        </p:spPr>
      </p:sp>
      <p:sp>
        <p:nvSpPr>
          <p:cNvPr id="10" name="Text 7"/>
          <p:cNvSpPr/>
          <p:nvPr/>
        </p:nvSpPr>
        <p:spPr>
          <a:xfrm>
            <a:off x="7582138" y="2191703"/>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1" name="Text 8"/>
          <p:cNvSpPr/>
          <p:nvPr/>
        </p:nvSpPr>
        <p:spPr>
          <a:xfrm>
            <a:off x="8148399" y="2137767"/>
            <a:ext cx="2614017"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Archivo "pom.xml"</a:t>
            </a:r>
            <a:endParaRPr lang="en-US" sz="2058" dirty="0"/>
          </a:p>
        </p:txBody>
      </p:sp>
      <p:sp>
        <p:nvSpPr>
          <p:cNvPr id="12" name="Text 9"/>
          <p:cNvSpPr/>
          <p:nvPr/>
        </p:nvSpPr>
        <p:spPr>
          <a:xfrm>
            <a:off x="8148399" y="2597825"/>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Este archivo contiene la configuración del proyecto, incluyendo las dependencias, la versión de Java y la versión de Spring Boot que se utilizará.</a:t>
            </a:r>
            <a:endParaRPr lang="en-US" sz="1750" dirty="0"/>
          </a:p>
        </p:txBody>
      </p:sp>
      <p:sp>
        <p:nvSpPr>
          <p:cNvPr id="13" name="Shape 10"/>
          <p:cNvSpPr/>
          <p:nvPr/>
        </p:nvSpPr>
        <p:spPr>
          <a:xfrm>
            <a:off x="2348389" y="4846915"/>
            <a:ext cx="499943" cy="499943"/>
          </a:xfrm>
          <a:prstGeom prst="roundRect">
            <a:avLst>
              <a:gd name="adj" fmla="val 80001"/>
            </a:avLst>
          </a:prstGeom>
          <a:solidFill>
            <a:srgbClr val="00002E"/>
          </a:solidFill>
          <a:ln w="22860">
            <a:solidFill>
              <a:srgbClr val="FFFFFF"/>
            </a:solidFill>
            <a:prstDash val="solid"/>
          </a:ln>
        </p:spPr>
      </p:sp>
      <p:sp>
        <p:nvSpPr>
          <p:cNvPr id="14" name="Text 11"/>
          <p:cNvSpPr/>
          <p:nvPr/>
        </p:nvSpPr>
        <p:spPr>
          <a:xfrm>
            <a:off x="2504242" y="4900851"/>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15" name="Text 12"/>
          <p:cNvSpPr/>
          <p:nvPr/>
        </p:nvSpPr>
        <p:spPr>
          <a:xfrm>
            <a:off x="3070503" y="4846915"/>
            <a:ext cx="2614017"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Clase de aplicación</a:t>
            </a:r>
            <a:endParaRPr lang="en-US" sz="2058" dirty="0"/>
          </a:p>
        </p:txBody>
      </p:sp>
      <p:sp>
        <p:nvSpPr>
          <p:cNvPr id="16" name="Text 13"/>
          <p:cNvSpPr/>
          <p:nvPr/>
        </p:nvSpPr>
        <p:spPr>
          <a:xfrm>
            <a:off x="3070503" y="5306973"/>
            <a:ext cx="4133612"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Cada proyecto Spring Boot tiene una clase principal que se encarga de iniciar la aplicación. Esta clase suele tener la anotación "@SpringBootApplication" y se encuentra en la raíz del paquete de la aplicación.</a:t>
            </a:r>
            <a:endParaRPr lang="en-US" sz="1750" dirty="0"/>
          </a:p>
        </p:txBody>
      </p:sp>
      <p:sp>
        <p:nvSpPr>
          <p:cNvPr id="17" name="Shape 14"/>
          <p:cNvSpPr/>
          <p:nvPr/>
        </p:nvSpPr>
        <p:spPr>
          <a:xfrm>
            <a:off x="7426285" y="4846915"/>
            <a:ext cx="499943" cy="499943"/>
          </a:xfrm>
          <a:prstGeom prst="roundRect">
            <a:avLst>
              <a:gd name="adj" fmla="val 80001"/>
            </a:avLst>
          </a:prstGeom>
          <a:solidFill>
            <a:srgbClr val="00002E"/>
          </a:solidFill>
          <a:ln w="22860">
            <a:solidFill>
              <a:srgbClr val="FFFFFF"/>
            </a:solidFill>
            <a:prstDash val="solid"/>
          </a:ln>
        </p:spPr>
      </p:sp>
      <p:sp>
        <p:nvSpPr>
          <p:cNvPr id="18" name="Text 15"/>
          <p:cNvSpPr/>
          <p:nvPr/>
        </p:nvSpPr>
        <p:spPr>
          <a:xfrm>
            <a:off x="7582138" y="4900851"/>
            <a:ext cx="188238" cy="392073"/>
          </a:xfrm>
          <a:prstGeom prst="rect">
            <a:avLst/>
          </a:prstGeom>
          <a:noFill/>
          <a:ln/>
        </p:spPr>
        <p:txBody>
          <a:bodyPr wrap="none" rtlCol="0" anchor="t"/>
          <a:lstStyle/>
          <a:p>
            <a:pPr marL="0" indent="0" algn="ctr">
              <a:lnSpc>
                <a:spcPts val="3088"/>
              </a:lnSpc>
              <a:buNone/>
            </a:pPr>
            <a:r>
              <a:rPr lang="en-US" sz="2470" b="1" dirty="0">
                <a:solidFill>
                  <a:srgbClr val="48A8E2"/>
                </a:solidFill>
                <a:latin typeface="Nunito" pitchFamily="34" charset="0"/>
                <a:ea typeface="Nunito" pitchFamily="34" charset="-122"/>
                <a:cs typeface="Nunito" pitchFamily="34" charset="-120"/>
              </a:rPr>
              <a:t>4</a:t>
            </a:r>
            <a:endParaRPr lang="en-US" sz="2470" dirty="0"/>
          </a:p>
        </p:txBody>
      </p:sp>
      <p:sp>
        <p:nvSpPr>
          <p:cNvPr id="19" name="Text 16"/>
          <p:cNvSpPr/>
          <p:nvPr/>
        </p:nvSpPr>
        <p:spPr>
          <a:xfrm>
            <a:off x="8148399" y="4846915"/>
            <a:ext cx="3060621" cy="326827"/>
          </a:xfrm>
          <a:prstGeom prst="rect">
            <a:avLst/>
          </a:prstGeom>
          <a:noFill/>
          <a:ln/>
        </p:spPr>
        <p:txBody>
          <a:bodyPr wrap="none" rtlCol="0" anchor="t"/>
          <a:lstStyle/>
          <a:p>
            <a:pPr marL="0" indent="0">
              <a:lnSpc>
                <a:spcPts val="2573"/>
              </a:lnSpc>
              <a:buNone/>
            </a:pPr>
            <a:r>
              <a:rPr lang="en-US" sz="2058" b="1" dirty="0">
                <a:solidFill>
                  <a:srgbClr val="48A8E2"/>
                </a:solidFill>
                <a:latin typeface="Nunito" pitchFamily="34" charset="0"/>
                <a:ea typeface="Nunito" pitchFamily="34" charset="-122"/>
                <a:cs typeface="Nunito" pitchFamily="34" charset="-120"/>
              </a:rPr>
              <a:t>Archivos de configuración</a:t>
            </a:r>
            <a:endParaRPr lang="en-US" sz="2058" dirty="0"/>
          </a:p>
        </p:txBody>
      </p:sp>
      <p:sp>
        <p:nvSpPr>
          <p:cNvPr id="20" name="Text 17"/>
          <p:cNvSpPr/>
          <p:nvPr/>
        </p:nvSpPr>
        <p:spPr>
          <a:xfrm>
            <a:off x="8148399" y="5306973"/>
            <a:ext cx="4133612"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Spring Boot permite utilizar archivos de configuración, como "application.properties" o "application.yml", para personalizar el comportamiento de la aplicación, como la conexión a la base de datos, el puerto de escucha, etc.</a:t>
            </a:r>
            <a:endParaRPr lang="en-US" sz="175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40911"/>
          </a:xfrm>
          <a:prstGeom prst="rect">
            <a:avLst/>
          </a:prstGeom>
          <a:solidFill>
            <a:srgbClr val="00002E">
              <a:alpha val="75000"/>
            </a:srgbClr>
          </a:solidFill>
          <a:ln/>
        </p:spPr>
      </p:sp>
      <p:sp>
        <p:nvSpPr>
          <p:cNvPr id="4" name="Text 1"/>
          <p:cNvSpPr/>
          <p:nvPr/>
        </p:nvSpPr>
        <p:spPr>
          <a:xfrm>
            <a:off x="2803684" y="554950"/>
            <a:ext cx="6449139" cy="593646"/>
          </a:xfrm>
          <a:prstGeom prst="rect">
            <a:avLst/>
          </a:prstGeom>
          <a:noFill/>
          <a:ln/>
        </p:spPr>
        <p:txBody>
          <a:bodyPr wrap="none" rtlCol="0" anchor="t"/>
          <a:lstStyle/>
          <a:p>
            <a:pPr marL="0" indent="0">
              <a:lnSpc>
                <a:spcPts val="4674"/>
              </a:lnSpc>
              <a:buNone/>
            </a:pPr>
            <a:r>
              <a:rPr lang="en-US" sz="3739" b="1" dirty="0">
                <a:solidFill>
                  <a:srgbClr val="FFFFFF"/>
                </a:solidFill>
                <a:latin typeface="Nunito" pitchFamily="34" charset="0"/>
                <a:ea typeface="Nunito" pitchFamily="34" charset="-122"/>
                <a:cs typeface="Nunito" pitchFamily="34" charset="-120"/>
              </a:rPr>
              <a:t>Dependencias y configuración</a:t>
            </a:r>
            <a:endParaRPr lang="en-US" sz="3739" dirty="0"/>
          </a:p>
        </p:txBody>
      </p:sp>
      <p:sp>
        <p:nvSpPr>
          <p:cNvPr id="5" name="Shape 2"/>
          <p:cNvSpPr/>
          <p:nvPr/>
        </p:nvSpPr>
        <p:spPr>
          <a:xfrm>
            <a:off x="2803684" y="1552218"/>
            <a:ext cx="4410551" cy="2804517"/>
          </a:xfrm>
          <a:prstGeom prst="roundRect">
            <a:avLst>
              <a:gd name="adj" fmla="val 12954"/>
            </a:avLst>
          </a:prstGeom>
          <a:solidFill>
            <a:srgbClr val="00002E"/>
          </a:solidFill>
          <a:ln w="22860">
            <a:solidFill>
              <a:srgbClr val="FFFFFF"/>
            </a:solidFill>
            <a:prstDash val="solid"/>
          </a:ln>
        </p:spPr>
      </p:sp>
      <p:sp>
        <p:nvSpPr>
          <p:cNvPr id="6" name="Text 3"/>
          <p:cNvSpPr/>
          <p:nvPr/>
        </p:nvSpPr>
        <p:spPr>
          <a:xfrm>
            <a:off x="3028355" y="1776889"/>
            <a:ext cx="3209330" cy="296704"/>
          </a:xfrm>
          <a:prstGeom prst="rect">
            <a:avLst/>
          </a:prstGeom>
          <a:noFill/>
          <a:ln/>
        </p:spPr>
        <p:txBody>
          <a:bodyPr wrap="none" rtlCol="0" anchor="t"/>
          <a:lstStyle/>
          <a:p>
            <a:pPr marL="0" indent="0">
              <a:lnSpc>
                <a:spcPts val="2337"/>
              </a:lnSpc>
              <a:buNone/>
            </a:pPr>
            <a:r>
              <a:rPr lang="en-US" sz="1870" b="1" dirty="0">
                <a:solidFill>
                  <a:srgbClr val="F2B42D"/>
                </a:solidFill>
                <a:latin typeface="Nunito" pitchFamily="34" charset="0"/>
                <a:ea typeface="Nunito" pitchFamily="34" charset="-122"/>
                <a:cs typeface="Nunito" pitchFamily="34" charset="-120"/>
              </a:rPr>
              <a:t>Dependencias de Spring Boot</a:t>
            </a:r>
            <a:endParaRPr lang="en-US" sz="1870" dirty="0"/>
          </a:p>
        </p:txBody>
      </p:sp>
      <p:sp>
        <p:nvSpPr>
          <p:cNvPr id="7" name="Text 4"/>
          <p:cNvSpPr/>
          <p:nvPr/>
        </p:nvSpPr>
        <p:spPr>
          <a:xfrm>
            <a:off x="3028355" y="2194679"/>
            <a:ext cx="3961209" cy="1937385"/>
          </a:xfrm>
          <a:prstGeom prst="rect">
            <a:avLst/>
          </a:prstGeom>
          <a:noFill/>
          <a:ln/>
        </p:spPr>
        <p:txBody>
          <a:bodyPr wrap="square" rtlCol="0" anchor="t"/>
          <a:lstStyle/>
          <a:p>
            <a:pPr marL="0" indent="0">
              <a:lnSpc>
                <a:spcPts val="2543"/>
              </a:lnSpc>
              <a:buNone/>
            </a:pPr>
            <a:r>
              <a:rPr lang="en-US" sz="1589" dirty="0">
                <a:solidFill>
                  <a:srgbClr val="FFFFFF"/>
                </a:solidFill>
                <a:latin typeface="PT Sans" pitchFamily="34" charset="0"/>
                <a:ea typeface="PT Sans" pitchFamily="34" charset="-122"/>
                <a:cs typeface="PT Sans" pitchFamily="34" charset="-120"/>
              </a:rPr>
              <a:t>Spring Boot proporciona una amplia gama de dependencias que pueden ser fácilmente agregadas al proyecto a través del archivo "pom.xml". Estas dependencias incluyen módulos para web, seguridad, datos, cache, y mucho más.</a:t>
            </a:r>
            <a:endParaRPr lang="en-US" sz="1589" dirty="0"/>
          </a:p>
        </p:txBody>
      </p:sp>
      <p:sp>
        <p:nvSpPr>
          <p:cNvPr id="8" name="Shape 5"/>
          <p:cNvSpPr/>
          <p:nvPr/>
        </p:nvSpPr>
        <p:spPr>
          <a:xfrm>
            <a:off x="7416046" y="1552218"/>
            <a:ext cx="4410551" cy="2804517"/>
          </a:xfrm>
          <a:prstGeom prst="roundRect">
            <a:avLst>
              <a:gd name="adj" fmla="val 12954"/>
            </a:avLst>
          </a:prstGeom>
          <a:solidFill>
            <a:srgbClr val="00002E"/>
          </a:solidFill>
          <a:ln w="22860">
            <a:solidFill>
              <a:srgbClr val="FFFFFF"/>
            </a:solidFill>
            <a:prstDash val="solid"/>
          </a:ln>
        </p:spPr>
      </p:sp>
      <p:sp>
        <p:nvSpPr>
          <p:cNvPr id="9" name="Text 6"/>
          <p:cNvSpPr/>
          <p:nvPr/>
        </p:nvSpPr>
        <p:spPr>
          <a:xfrm>
            <a:off x="7640717" y="1776889"/>
            <a:ext cx="2713196" cy="296704"/>
          </a:xfrm>
          <a:prstGeom prst="rect">
            <a:avLst/>
          </a:prstGeom>
          <a:noFill/>
          <a:ln/>
        </p:spPr>
        <p:txBody>
          <a:bodyPr wrap="none" rtlCol="0" anchor="t"/>
          <a:lstStyle/>
          <a:p>
            <a:pPr marL="0" indent="0">
              <a:lnSpc>
                <a:spcPts val="2337"/>
              </a:lnSpc>
              <a:buNone/>
            </a:pPr>
            <a:r>
              <a:rPr lang="en-US" sz="1870" b="1" dirty="0">
                <a:solidFill>
                  <a:srgbClr val="D7425E"/>
                </a:solidFill>
                <a:latin typeface="Nunito" pitchFamily="34" charset="0"/>
                <a:ea typeface="Nunito" pitchFamily="34" charset="-122"/>
                <a:cs typeface="Nunito" pitchFamily="34" charset="-120"/>
              </a:rPr>
              <a:t>Gestión de dependencias</a:t>
            </a:r>
            <a:endParaRPr lang="en-US" sz="1870" dirty="0"/>
          </a:p>
        </p:txBody>
      </p:sp>
      <p:sp>
        <p:nvSpPr>
          <p:cNvPr id="10" name="Text 7"/>
          <p:cNvSpPr/>
          <p:nvPr/>
        </p:nvSpPr>
        <p:spPr>
          <a:xfrm>
            <a:off x="7640717" y="2194679"/>
            <a:ext cx="3961209" cy="1937385"/>
          </a:xfrm>
          <a:prstGeom prst="rect">
            <a:avLst/>
          </a:prstGeom>
          <a:noFill/>
          <a:ln/>
        </p:spPr>
        <p:txBody>
          <a:bodyPr wrap="square" rtlCol="0" anchor="t"/>
          <a:lstStyle/>
          <a:p>
            <a:pPr marL="0" indent="0">
              <a:lnSpc>
                <a:spcPts val="2543"/>
              </a:lnSpc>
              <a:buNone/>
            </a:pPr>
            <a:r>
              <a:rPr lang="en-US" sz="1589" dirty="0">
                <a:solidFill>
                  <a:srgbClr val="FFFFFF"/>
                </a:solidFill>
                <a:latin typeface="PT Sans" pitchFamily="34" charset="0"/>
                <a:ea typeface="PT Sans" pitchFamily="34" charset="-122"/>
                <a:cs typeface="PT Sans" pitchFamily="34" charset="-120"/>
              </a:rPr>
              <a:t>Spring Boot se encarga de la gestión de dependencias, lo que significa que no es necesario especificar las versiones de las bibliotecas que se utilizan. Spring Boot se asegura de que todas las dependencias sean compatibles entre sí.</a:t>
            </a:r>
            <a:endParaRPr lang="en-US" sz="1589" dirty="0"/>
          </a:p>
        </p:txBody>
      </p:sp>
      <p:sp>
        <p:nvSpPr>
          <p:cNvPr id="11" name="Shape 8"/>
          <p:cNvSpPr/>
          <p:nvPr/>
        </p:nvSpPr>
        <p:spPr>
          <a:xfrm>
            <a:off x="2803684" y="4558546"/>
            <a:ext cx="4410551" cy="3127415"/>
          </a:xfrm>
          <a:prstGeom prst="roundRect">
            <a:avLst>
              <a:gd name="adj" fmla="val 11616"/>
            </a:avLst>
          </a:prstGeom>
          <a:solidFill>
            <a:srgbClr val="00002E"/>
          </a:solidFill>
          <a:ln w="22860">
            <a:solidFill>
              <a:srgbClr val="FFFFFF"/>
            </a:solidFill>
            <a:prstDash val="solid"/>
          </a:ln>
        </p:spPr>
      </p:sp>
      <p:sp>
        <p:nvSpPr>
          <p:cNvPr id="12" name="Text 9"/>
          <p:cNvSpPr/>
          <p:nvPr/>
        </p:nvSpPr>
        <p:spPr>
          <a:xfrm>
            <a:off x="3028355" y="4783217"/>
            <a:ext cx="3060263" cy="296704"/>
          </a:xfrm>
          <a:prstGeom prst="rect">
            <a:avLst/>
          </a:prstGeom>
          <a:noFill/>
          <a:ln/>
        </p:spPr>
        <p:txBody>
          <a:bodyPr wrap="none" rtlCol="0" anchor="t"/>
          <a:lstStyle/>
          <a:p>
            <a:pPr marL="0" indent="0">
              <a:lnSpc>
                <a:spcPts val="2337"/>
              </a:lnSpc>
              <a:buNone/>
            </a:pPr>
            <a:r>
              <a:rPr lang="en-US" sz="1870" b="1" dirty="0">
                <a:solidFill>
                  <a:srgbClr val="DD785E"/>
                </a:solidFill>
                <a:latin typeface="Nunito" pitchFamily="34" charset="0"/>
                <a:ea typeface="Nunito" pitchFamily="34" charset="-122"/>
                <a:cs typeface="Nunito" pitchFamily="34" charset="-120"/>
              </a:rPr>
              <a:t>Configuración personalizada</a:t>
            </a:r>
            <a:endParaRPr lang="en-US" sz="1870" dirty="0"/>
          </a:p>
        </p:txBody>
      </p:sp>
      <p:sp>
        <p:nvSpPr>
          <p:cNvPr id="13" name="Text 10"/>
          <p:cNvSpPr/>
          <p:nvPr/>
        </p:nvSpPr>
        <p:spPr>
          <a:xfrm>
            <a:off x="3028355" y="5201007"/>
            <a:ext cx="3961209" cy="2260283"/>
          </a:xfrm>
          <a:prstGeom prst="rect">
            <a:avLst/>
          </a:prstGeom>
          <a:noFill/>
          <a:ln/>
        </p:spPr>
        <p:txBody>
          <a:bodyPr wrap="square" rtlCol="0" anchor="t"/>
          <a:lstStyle/>
          <a:p>
            <a:pPr marL="0" indent="0">
              <a:lnSpc>
                <a:spcPts val="2543"/>
              </a:lnSpc>
              <a:buNone/>
            </a:pPr>
            <a:r>
              <a:rPr lang="en-US" sz="1589" dirty="0">
                <a:solidFill>
                  <a:srgbClr val="FFFFFF"/>
                </a:solidFill>
                <a:latin typeface="PT Sans" pitchFamily="34" charset="0"/>
                <a:ea typeface="PT Sans" pitchFamily="34" charset="-122"/>
                <a:cs typeface="PT Sans" pitchFamily="34" charset="-120"/>
              </a:rPr>
              <a:t>Además de las dependencias, Spring Boot permite personalizar la configuración de la aplicación a través de archivos "application.properties" o "application.yml". Esto incluye la configuración de la base de datos, el servidor web, el registro, y mucho más.</a:t>
            </a:r>
            <a:endParaRPr lang="en-US" sz="1589" dirty="0"/>
          </a:p>
        </p:txBody>
      </p:sp>
      <p:sp>
        <p:nvSpPr>
          <p:cNvPr id="14" name="Shape 11"/>
          <p:cNvSpPr/>
          <p:nvPr/>
        </p:nvSpPr>
        <p:spPr>
          <a:xfrm>
            <a:off x="7416046" y="4558546"/>
            <a:ext cx="4410551" cy="3127415"/>
          </a:xfrm>
          <a:prstGeom prst="roundRect">
            <a:avLst>
              <a:gd name="adj" fmla="val 11616"/>
            </a:avLst>
          </a:prstGeom>
          <a:solidFill>
            <a:srgbClr val="00002E"/>
          </a:solidFill>
          <a:ln w="22860">
            <a:solidFill>
              <a:srgbClr val="FFFFFF"/>
            </a:solidFill>
            <a:prstDash val="solid"/>
          </a:ln>
        </p:spPr>
      </p:sp>
      <p:sp>
        <p:nvSpPr>
          <p:cNvPr id="15" name="Text 12"/>
          <p:cNvSpPr/>
          <p:nvPr/>
        </p:nvSpPr>
        <p:spPr>
          <a:xfrm>
            <a:off x="7640717" y="4783217"/>
            <a:ext cx="2374463" cy="296704"/>
          </a:xfrm>
          <a:prstGeom prst="rect">
            <a:avLst/>
          </a:prstGeom>
          <a:noFill/>
          <a:ln/>
        </p:spPr>
        <p:txBody>
          <a:bodyPr wrap="none" rtlCol="0" anchor="t"/>
          <a:lstStyle/>
          <a:p>
            <a:pPr marL="0" indent="0">
              <a:lnSpc>
                <a:spcPts val="2337"/>
              </a:lnSpc>
              <a:buNone/>
            </a:pPr>
            <a:r>
              <a:rPr lang="en-US" sz="1870" b="1" dirty="0">
                <a:solidFill>
                  <a:srgbClr val="48A8E2"/>
                </a:solidFill>
                <a:latin typeface="Nunito" pitchFamily="34" charset="0"/>
                <a:ea typeface="Nunito" pitchFamily="34" charset="-122"/>
                <a:cs typeface="Nunito" pitchFamily="34" charset="-120"/>
              </a:rPr>
              <a:t>Perfiles de entorno</a:t>
            </a:r>
            <a:endParaRPr lang="en-US" sz="1870" dirty="0"/>
          </a:p>
        </p:txBody>
      </p:sp>
      <p:sp>
        <p:nvSpPr>
          <p:cNvPr id="16" name="Text 13"/>
          <p:cNvSpPr/>
          <p:nvPr/>
        </p:nvSpPr>
        <p:spPr>
          <a:xfrm>
            <a:off x="7640717" y="5201007"/>
            <a:ext cx="3961209" cy="1937385"/>
          </a:xfrm>
          <a:prstGeom prst="rect">
            <a:avLst/>
          </a:prstGeom>
          <a:noFill/>
          <a:ln/>
        </p:spPr>
        <p:txBody>
          <a:bodyPr wrap="square" rtlCol="0" anchor="t"/>
          <a:lstStyle/>
          <a:p>
            <a:pPr marL="0" indent="0">
              <a:lnSpc>
                <a:spcPts val="2543"/>
              </a:lnSpc>
              <a:buNone/>
            </a:pPr>
            <a:r>
              <a:rPr lang="en-US" sz="1589" dirty="0">
                <a:solidFill>
                  <a:srgbClr val="FFFFFF"/>
                </a:solidFill>
                <a:latin typeface="PT Sans" pitchFamily="34" charset="0"/>
                <a:ea typeface="PT Sans" pitchFamily="34" charset="-122"/>
                <a:cs typeface="PT Sans" pitchFamily="34" charset="-120"/>
              </a:rPr>
              <a:t>Spring Boot admite perfiles de entorno, lo que permite tener diferentes configuraciones para diferentes entornos, como desarrollo, pruebas y producción. Esto ayuda a mantener la portabilidad y la facilidad de despliegue de la aplicación.</a:t>
            </a:r>
            <a:endParaRPr lang="en-US" sz="1589"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5027176" y="800576"/>
            <a:ext cx="8233529" cy="1083469"/>
          </a:xfrm>
          <a:prstGeom prst="rect">
            <a:avLst/>
          </a:prstGeom>
          <a:noFill/>
          <a:ln/>
        </p:spPr>
        <p:txBody>
          <a:bodyPr wrap="square" rtlCol="0" anchor="t"/>
          <a:lstStyle/>
          <a:p>
            <a:pPr marL="0" indent="0">
              <a:lnSpc>
                <a:spcPts val="4265"/>
              </a:lnSpc>
              <a:buNone/>
            </a:pPr>
            <a:r>
              <a:rPr lang="en-US" sz="3412" b="1" dirty="0">
                <a:solidFill>
                  <a:srgbClr val="FFFFFF"/>
                </a:solidFill>
                <a:latin typeface="Nunito" pitchFamily="34" charset="0"/>
                <a:ea typeface="Nunito" pitchFamily="34" charset="-122"/>
                <a:cs typeface="Nunito" pitchFamily="34" charset="-120"/>
              </a:rPr>
              <a:t>Desarrollo de una API RESTful con Spring Boot</a:t>
            </a:r>
            <a:endParaRPr lang="en-US" sz="3412" dirty="0"/>
          </a:p>
        </p:txBody>
      </p:sp>
      <p:sp>
        <p:nvSpPr>
          <p:cNvPr id="6" name="Shape 2"/>
          <p:cNvSpPr/>
          <p:nvPr/>
        </p:nvSpPr>
        <p:spPr>
          <a:xfrm>
            <a:off x="5291971" y="2160270"/>
            <a:ext cx="22979" cy="5268754"/>
          </a:xfrm>
          <a:prstGeom prst="rect">
            <a:avLst/>
          </a:prstGeom>
          <a:solidFill>
            <a:srgbClr val="262654"/>
          </a:solidFill>
          <a:ln/>
        </p:spPr>
      </p:sp>
      <p:sp>
        <p:nvSpPr>
          <p:cNvPr id="7" name="Shape 3"/>
          <p:cNvSpPr/>
          <p:nvPr/>
        </p:nvSpPr>
        <p:spPr>
          <a:xfrm>
            <a:off x="5510570" y="2563118"/>
            <a:ext cx="644485" cy="22979"/>
          </a:xfrm>
          <a:prstGeom prst="rect">
            <a:avLst/>
          </a:prstGeom>
          <a:solidFill>
            <a:srgbClr val="F2B42D"/>
          </a:solidFill>
          <a:ln/>
        </p:spPr>
      </p:sp>
      <p:sp>
        <p:nvSpPr>
          <p:cNvPr id="8" name="Shape 4"/>
          <p:cNvSpPr/>
          <p:nvPr/>
        </p:nvSpPr>
        <p:spPr>
          <a:xfrm>
            <a:off x="5096232" y="2367439"/>
            <a:ext cx="414338" cy="414338"/>
          </a:xfrm>
          <a:prstGeom prst="roundRect">
            <a:avLst>
              <a:gd name="adj" fmla="val 80009"/>
            </a:avLst>
          </a:prstGeom>
          <a:solidFill>
            <a:srgbClr val="00002E"/>
          </a:solidFill>
          <a:ln w="22860">
            <a:solidFill>
              <a:srgbClr val="FFFFFF"/>
            </a:solidFill>
            <a:prstDash val="solid"/>
          </a:ln>
        </p:spPr>
      </p:sp>
      <p:sp>
        <p:nvSpPr>
          <p:cNvPr id="9" name="Text 5"/>
          <p:cNvSpPr/>
          <p:nvPr/>
        </p:nvSpPr>
        <p:spPr>
          <a:xfrm>
            <a:off x="5225415" y="2412087"/>
            <a:ext cx="155972" cy="325041"/>
          </a:xfrm>
          <a:prstGeom prst="rect">
            <a:avLst/>
          </a:prstGeom>
          <a:noFill/>
          <a:ln/>
        </p:spPr>
        <p:txBody>
          <a:bodyPr wrap="none" rtlCol="0" anchor="t"/>
          <a:lstStyle/>
          <a:p>
            <a:pPr marL="0" indent="0" algn="ctr">
              <a:lnSpc>
                <a:spcPts val="2559"/>
              </a:lnSpc>
              <a:buNone/>
            </a:pPr>
            <a:r>
              <a:rPr lang="en-US" sz="2047" b="1" dirty="0">
                <a:solidFill>
                  <a:srgbClr val="F2B42D"/>
                </a:solidFill>
                <a:latin typeface="Nunito" pitchFamily="34" charset="0"/>
                <a:ea typeface="Nunito" pitchFamily="34" charset="-122"/>
                <a:cs typeface="Nunito" pitchFamily="34" charset="-120"/>
              </a:rPr>
              <a:t>1</a:t>
            </a:r>
            <a:endParaRPr lang="en-US" sz="2047" dirty="0"/>
          </a:p>
        </p:txBody>
      </p:sp>
      <p:sp>
        <p:nvSpPr>
          <p:cNvPr id="10" name="Text 6"/>
          <p:cNvSpPr/>
          <p:nvPr/>
        </p:nvSpPr>
        <p:spPr>
          <a:xfrm>
            <a:off x="6316266" y="2344341"/>
            <a:ext cx="2617827" cy="270867"/>
          </a:xfrm>
          <a:prstGeom prst="rect">
            <a:avLst/>
          </a:prstGeom>
          <a:noFill/>
          <a:ln/>
        </p:spPr>
        <p:txBody>
          <a:bodyPr wrap="none" rtlCol="0" anchor="t"/>
          <a:lstStyle/>
          <a:p>
            <a:pPr marL="0" indent="0" algn="l">
              <a:lnSpc>
                <a:spcPts val="2133"/>
              </a:lnSpc>
              <a:buNone/>
            </a:pPr>
            <a:r>
              <a:rPr lang="en-US" sz="1706" b="1" dirty="0">
                <a:solidFill>
                  <a:srgbClr val="F2B42D"/>
                </a:solidFill>
                <a:latin typeface="Nunito" pitchFamily="34" charset="0"/>
                <a:ea typeface="Nunito" pitchFamily="34" charset="-122"/>
                <a:cs typeface="Nunito" pitchFamily="34" charset="-120"/>
              </a:rPr>
              <a:t>Creación de Controladores</a:t>
            </a:r>
            <a:endParaRPr lang="en-US" sz="1706" dirty="0"/>
          </a:p>
        </p:txBody>
      </p:sp>
      <p:sp>
        <p:nvSpPr>
          <p:cNvPr id="11" name="Text 7"/>
          <p:cNvSpPr/>
          <p:nvPr/>
        </p:nvSpPr>
        <p:spPr>
          <a:xfrm>
            <a:off x="6316266" y="2725698"/>
            <a:ext cx="6944439" cy="884039"/>
          </a:xfrm>
          <a:prstGeom prst="rect">
            <a:avLst/>
          </a:prstGeom>
          <a:noFill/>
          <a:ln/>
        </p:spPr>
        <p:txBody>
          <a:bodyPr wrap="square" rtlCol="0" anchor="t"/>
          <a:lstStyle/>
          <a:p>
            <a:pPr marL="0" indent="0" algn="l">
              <a:lnSpc>
                <a:spcPts val="2320"/>
              </a:lnSpc>
              <a:buNone/>
            </a:pPr>
            <a:r>
              <a:rPr lang="en-US" sz="1450" dirty="0">
                <a:solidFill>
                  <a:srgbClr val="FFFFFF"/>
                </a:solidFill>
                <a:latin typeface="PT Sans" pitchFamily="34" charset="0"/>
                <a:ea typeface="PT Sans" pitchFamily="34" charset="-122"/>
                <a:cs typeface="PT Sans" pitchFamily="34" charset="-120"/>
              </a:rPr>
              <a:t>El primer paso para desarrollar una API RESTful con Spring Boot es crear controladores que expongan los puntos de enlace de la API. Estos controladores se encargan de recibir las solicitudes HTTP, procesar los datos y devolver las respuestas correspondientes.</a:t>
            </a:r>
            <a:endParaRPr lang="en-US" sz="1450" dirty="0"/>
          </a:p>
        </p:txBody>
      </p:sp>
      <p:sp>
        <p:nvSpPr>
          <p:cNvPr id="12" name="Shape 8"/>
          <p:cNvSpPr/>
          <p:nvPr/>
        </p:nvSpPr>
        <p:spPr>
          <a:xfrm>
            <a:off x="5510570" y="4380726"/>
            <a:ext cx="644485" cy="22979"/>
          </a:xfrm>
          <a:prstGeom prst="rect">
            <a:avLst/>
          </a:prstGeom>
          <a:solidFill>
            <a:srgbClr val="D7425E"/>
          </a:solidFill>
          <a:ln/>
        </p:spPr>
      </p:sp>
      <p:sp>
        <p:nvSpPr>
          <p:cNvPr id="13" name="Shape 9"/>
          <p:cNvSpPr/>
          <p:nvPr/>
        </p:nvSpPr>
        <p:spPr>
          <a:xfrm>
            <a:off x="5096232" y="4185047"/>
            <a:ext cx="414338" cy="414338"/>
          </a:xfrm>
          <a:prstGeom prst="roundRect">
            <a:avLst>
              <a:gd name="adj" fmla="val 80009"/>
            </a:avLst>
          </a:prstGeom>
          <a:solidFill>
            <a:srgbClr val="00002E"/>
          </a:solidFill>
          <a:ln w="22860">
            <a:solidFill>
              <a:srgbClr val="FFFFFF"/>
            </a:solidFill>
            <a:prstDash val="solid"/>
          </a:ln>
        </p:spPr>
      </p:sp>
      <p:sp>
        <p:nvSpPr>
          <p:cNvPr id="14" name="Text 10"/>
          <p:cNvSpPr/>
          <p:nvPr/>
        </p:nvSpPr>
        <p:spPr>
          <a:xfrm>
            <a:off x="5225415" y="4229695"/>
            <a:ext cx="155972" cy="325041"/>
          </a:xfrm>
          <a:prstGeom prst="rect">
            <a:avLst/>
          </a:prstGeom>
          <a:noFill/>
          <a:ln/>
        </p:spPr>
        <p:txBody>
          <a:bodyPr wrap="none" rtlCol="0" anchor="t"/>
          <a:lstStyle/>
          <a:p>
            <a:pPr marL="0" indent="0" algn="ctr">
              <a:lnSpc>
                <a:spcPts val="2559"/>
              </a:lnSpc>
              <a:buNone/>
            </a:pPr>
            <a:r>
              <a:rPr lang="en-US" sz="2047" b="1" dirty="0">
                <a:solidFill>
                  <a:srgbClr val="D7425E"/>
                </a:solidFill>
                <a:latin typeface="Nunito" pitchFamily="34" charset="0"/>
                <a:ea typeface="Nunito" pitchFamily="34" charset="-122"/>
                <a:cs typeface="Nunito" pitchFamily="34" charset="-120"/>
              </a:rPr>
              <a:t>2</a:t>
            </a:r>
            <a:endParaRPr lang="en-US" sz="2047" dirty="0"/>
          </a:p>
        </p:txBody>
      </p:sp>
      <p:sp>
        <p:nvSpPr>
          <p:cNvPr id="15" name="Text 11"/>
          <p:cNvSpPr/>
          <p:nvPr/>
        </p:nvSpPr>
        <p:spPr>
          <a:xfrm>
            <a:off x="6316266" y="4161949"/>
            <a:ext cx="2214563" cy="270867"/>
          </a:xfrm>
          <a:prstGeom prst="rect">
            <a:avLst/>
          </a:prstGeom>
          <a:noFill/>
          <a:ln/>
        </p:spPr>
        <p:txBody>
          <a:bodyPr wrap="none" rtlCol="0" anchor="t"/>
          <a:lstStyle/>
          <a:p>
            <a:pPr marL="0" indent="0" algn="l">
              <a:lnSpc>
                <a:spcPts val="2133"/>
              </a:lnSpc>
              <a:buNone/>
            </a:pPr>
            <a:r>
              <a:rPr lang="en-US" sz="1706" b="1" dirty="0">
                <a:solidFill>
                  <a:srgbClr val="D7425E"/>
                </a:solidFill>
                <a:latin typeface="Nunito" pitchFamily="34" charset="0"/>
                <a:ea typeface="Nunito" pitchFamily="34" charset="-122"/>
                <a:cs typeface="Nunito" pitchFamily="34" charset="-120"/>
              </a:rPr>
              <a:t>Manejo de Parámetros</a:t>
            </a:r>
            <a:endParaRPr lang="en-US" sz="1706" dirty="0"/>
          </a:p>
        </p:txBody>
      </p:sp>
      <p:sp>
        <p:nvSpPr>
          <p:cNvPr id="16" name="Text 12"/>
          <p:cNvSpPr/>
          <p:nvPr/>
        </p:nvSpPr>
        <p:spPr>
          <a:xfrm>
            <a:off x="6316266" y="4543306"/>
            <a:ext cx="6944439" cy="884039"/>
          </a:xfrm>
          <a:prstGeom prst="rect">
            <a:avLst/>
          </a:prstGeom>
          <a:noFill/>
          <a:ln/>
        </p:spPr>
        <p:txBody>
          <a:bodyPr wrap="square" rtlCol="0" anchor="t"/>
          <a:lstStyle/>
          <a:p>
            <a:pPr marL="0" indent="0" algn="l">
              <a:lnSpc>
                <a:spcPts val="2320"/>
              </a:lnSpc>
              <a:buNone/>
            </a:pPr>
            <a:r>
              <a:rPr lang="en-US" sz="1450" dirty="0">
                <a:solidFill>
                  <a:srgbClr val="FFFFFF"/>
                </a:solidFill>
                <a:latin typeface="PT Sans" pitchFamily="34" charset="0"/>
                <a:ea typeface="PT Sans" pitchFamily="34" charset="-122"/>
                <a:cs typeface="PT Sans" pitchFamily="34" charset="-120"/>
              </a:rPr>
              <a:t>Spring Boot proporciona una forma sencilla de manejar los parámetros de las solicitudes HTTP, ya sea a través de la URL, el cuerpo de la solicitud o los encabezados. Esto facilita la implementación de la lógica de negocio en los controladores.</a:t>
            </a:r>
            <a:endParaRPr lang="en-US" sz="1450" dirty="0"/>
          </a:p>
        </p:txBody>
      </p:sp>
      <p:sp>
        <p:nvSpPr>
          <p:cNvPr id="17" name="Shape 13"/>
          <p:cNvSpPr/>
          <p:nvPr/>
        </p:nvSpPr>
        <p:spPr>
          <a:xfrm>
            <a:off x="5510570" y="6198334"/>
            <a:ext cx="644485" cy="22979"/>
          </a:xfrm>
          <a:prstGeom prst="rect">
            <a:avLst/>
          </a:prstGeom>
          <a:solidFill>
            <a:srgbClr val="DD785E"/>
          </a:solidFill>
          <a:ln/>
        </p:spPr>
      </p:sp>
      <p:sp>
        <p:nvSpPr>
          <p:cNvPr id="18" name="Shape 14"/>
          <p:cNvSpPr/>
          <p:nvPr/>
        </p:nvSpPr>
        <p:spPr>
          <a:xfrm>
            <a:off x="5096232" y="6002655"/>
            <a:ext cx="414338" cy="414338"/>
          </a:xfrm>
          <a:prstGeom prst="roundRect">
            <a:avLst>
              <a:gd name="adj" fmla="val 80009"/>
            </a:avLst>
          </a:prstGeom>
          <a:solidFill>
            <a:srgbClr val="00002E"/>
          </a:solidFill>
          <a:ln w="22860">
            <a:solidFill>
              <a:srgbClr val="FFFFFF"/>
            </a:solidFill>
            <a:prstDash val="solid"/>
          </a:ln>
        </p:spPr>
      </p:sp>
      <p:sp>
        <p:nvSpPr>
          <p:cNvPr id="19" name="Text 15"/>
          <p:cNvSpPr/>
          <p:nvPr/>
        </p:nvSpPr>
        <p:spPr>
          <a:xfrm>
            <a:off x="5225415" y="6047303"/>
            <a:ext cx="155972" cy="325041"/>
          </a:xfrm>
          <a:prstGeom prst="rect">
            <a:avLst/>
          </a:prstGeom>
          <a:noFill/>
          <a:ln/>
        </p:spPr>
        <p:txBody>
          <a:bodyPr wrap="none" rtlCol="0" anchor="t"/>
          <a:lstStyle/>
          <a:p>
            <a:pPr marL="0" indent="0" algn="ctr">
              <a:lnSpc>
                <a:spcPts val="2559"/>
              </a:lnSpc>
              <a:buNone/>
            </a:pPr>
            <a:r>
              <a:rPr lang="en-US" sz="2047" b="1" dirty="0">
                <a:solidFill>
                  <a:srgbClr val="DD785E"/>
                </a:solidFill>
                <a:latin typeface="Nunito" pitchFamily="34" charset="0"/>
                <a:ea typeface="Nunito" pitchFamily="34" charset="-122"/>
                <a:cs typeface="Nunito" pitchFamily="34" charset="-120"/>
              </a:rPr>
              <a:t>3</a:t>
            </a:r>
            <a:endParaRPr lang="en-US" sz="2047" dirty="0"/>
          </a:p>
        </p:txBody>
      </p:sp>
      <p:sp>
        <p:nvSpPr>
          <p:cNvPr id="20" name="Text 16"/>
          <p:cNvSpPr/>
          <p:nvPr/>
        </p:nvSpPr>
        <p:spPr>
          <a:xfrm>
            <a:off x="6316266" y="5979557"/>
            <a:ext cx="2283619" cy="270867"/>
          </a:xfrm>
          <a:prstGeom prst="rect">
            <a:avLst/>
          </a:prstGeom>
          <a:noFill/>
          <a:ln/>
        </p:spPr>
        <p:txBody>
          <a:bodyPr wrap="none" rtlCol="0" anchor="t"/>
          <a:lstStyle/>
          <a:p>
            <a:pPr marL="0" indent="0" algn="l">
              <a:lnSpc>
                <a:spcPts val="2133"/>
              </a:lnSpc>
              <a:buNone/>
            </a:pPr>
            <a:r>
              <a:rPr lang="en-US" sz="1706" b="1" dirty="0">
                <a:solidFill>
                  <a:srgbClr val="DD785E"/>
                </a:solidFill>
                <a:latin typeface="Nunito" pitchFamily="34" charset="0"/>
                <a:ea typeface="Nunito" pitchFamily="34" charset="-122"/>
                <a:cs typeface="Nunito" pitchFamily="34" charset="-120"/>
              </a:rPr>
              <a:t>Retorno de Respuestas</a:t>
            </a:r>
            <a:endParaRPr lang="en-US" sz="1706" dirty="0"/>
          </a:p>
        </p:txBody>
      </p:sp>
      <p:sp>
        <p:nvSpPr>
          <p:cNvPr id="21" name="Text 17"/>
          <p:cNvSpPr/>
          <p:nvPr/>
        </p:nvSpPr>
        <p:spPr>
          <a:xfrm>
            <a:off x="6316266" y="6360914"/>
            <a:ext cx="6944439" cy="884039"/>
          </a:xfrm>
          <a:prstGeom prst="rect">
            <a:avLst/>
          </a:prstGeom>
          <a:noFill/>
          <a:ln/>
        </p:spPr>
        <p:txBody>
          <a:bodyPr wrap="square" rtlCol="0" anchor="t"/>
          <a:lstStyle/>
          <a:p>
            <a:pPr marL="0" indent="0" algn="l">
              <a:lnSpc>
                <a:spcPts val="2320"/>
              </a:lnSpc>
              <a:buNone/>
            </a:pPr>
            <a:r>
              <a:rPr lang="en-US" sz="1450" dirty="0">
                <a:solidFill>
                  <a:srgbClr val="FFFFFF"/>
                </a:solidFill>
                <a:latin typeface="PT Sans" pitchFamily="34" charset="0"/>
                <a:ea typeface="PT Sans" pitchFamily="34" charset="-122"/>
                <a:cs typeface="PT Sans" pitchFamily="34" charset="-120"/>
              </a:rPr>
              <a:t>Una vez procesada la solicitud, los controladores deben devolver las respuestas en formato JSON. Spring Boot se encarga de la serialización y deserialización de objetos Java a JSON, lo que simplifica el desarrollo de la API.</a:t>
            </a:r>
            <a:endParaRPr lang="en-US" sz="145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814626"/>
            <a:ext cx="7654409"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Creación de controladores REST</a:t>
            </a:r>
            <a:endParaRPr lang="en-US" sz="4117" dirty="0"/>
          </a:p>
        </p:txBody>
      </p:sp>
      <p:pic>
        <p:nvPicPr>
          <p:cNvPr id="5" name="Image 1" descr="preencoded.png"/>
          <p:cNvPicPr>
            <a:picLocks noChangeAspect="1"/>
          </p:cNvPicPr>
          <p:nvPr/>
        </p:nvPicPr>
        <p:blipFill>
          <a:blip r:embed="rId4"/>
          <a:stretch>
            <a:fillRect/>
          </a:stretch>
        </p:blipFill>
        <p:spPr>
          <a:xfrm>
            <a:off x="2348389" y="1912382"/>
            <a:ext cx="555427" cy="555427"/>
          </a:xfrm>
          <a:prstGeom prst="rect">
            <a:avLst/>
          </a:prstGeom>
        </p:spPr>
      </p:pic>
      <p:sp>
        <p:nvSpPr>
          <p:cNvPr id="6" name="Text 2"/>
          <p:cNvSpPr/>
          <p:nvPr/>
        </p:nvSpPr>
        <p:spPr>
          <a:xfrm>
            <a:off x="2348389" y="2689979"/>
            <a:ext cx="2233374"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Anotaciones</a:t>
            </a:r>
            <a:endParaRPr lang="en-US" sz="2058" dirty="0"/>
          </a:p>
        </p:txBody>
      </p:sp>
      <p:sp>
        <p:nvSpPr>
          <p:cNvPr id="7" name="Text 3"/>
          <p:cNvSpPr/>
          <p:nvPr/>
        </p:nvSpPr>
        <p:spPr>
          <a:xfrm>
            <a:off x="2348389" y="3150037"/>
            <a:ext cx="2233374" cy="4264819"/>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Boot utiliza anotaciones como "@Controller" y "@RestController" para definir los controladores de la API REST. Estas anotaciones simplifican la creación de los puntos de enlace y la gestión de las solicitudes HTTP.</a:t>
            </a:r>
            <a:endParaRPr lang="en-US" sz="1750" dirty="0"/>
          </a:p>
        </p:txBody>
      </p:sp>
      <p:pic>
        <p:nvPicPr>
          <p:cNvPr id="8" name="Image 2" descr="preencoded.png"/>
          <p:cNvPicPr>
            <a:picLocks noChangeAspect="1"/>
          </p:cNvPicPr>
          <p:nvPr/>
        </p:nvPicPr>
        <p:blipFill>
          <a:blip r:embed="rId5"/>
          <a:stretch>
            <a:fillRect/>
          </a:stretch>
        </p:blipFill>
        <p:spPr>
          <a:xfrm>
            <a:off x="4915019" y="1912382"/>
            <a:ext cx="555427" cy="555427"/>
          </a:xfrm>
          <a:prstGeom prst="rect">
            <a:avLst/>
          </a:prstGeom>
        </p:spPr>
      </p:pic>
      <p:sp>
        <p:nvSpPr>
          <p:cNvPr id="9" name="Text 4"/>
          <p:cNvSpPr/>
          <p:nvPr/>
        </p:nvSpPr>
        <p:spPr>
          <a:xfrm>
            <a:off x="4915019" y="2689979"/>
            <a:ext cx="2233493" cy="653653"/>
          </a:xfrm>
          <a:prstGeom prst="rect">
            <a:avLst/>
          </a:prstGeom>
          <a:noFill/>
          <a:ln/>
        </p:spPr>
        <p:txBody>
          <a:bodyPr wrap="squar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Servicios y Repositorios</a:t>
            </a:r>
            <a:endParaRPr lang="en-US" sz="2058" dirty="0"/>
          </a:p>
        </p:txBody>
      </p:sp>
      <p:sp>
        <p:nvSpPr>
          <p:cNvPr id="10" name="Text 5"/>
          <p:cNvSpPr/>
          <p:nvPr/>
        </p:nvSpPr>
        <p:spPr>
          <a:xfrm>
            <a:off x="4915019" y="3476863"/>
            <a:ext cx="2233493" cy="3909417"/>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controladores se comunican con los servicios y repositorios para acceder a la lógica de negocio y a los datos. Spring Boot facilita la inyección de dependencias, lo que permite una arquitectura desacoplada y modular.</a:t>
            </a:r>
            <a:endParaRPr lang="en-US" sz="1750" dirty="0"/>
          </a:p>
        </p:txBody>
      </p:sp>
      <p:pic>
        <p:nvPicPr>
          <p:cNvPr id="11" name="Image 3" descr="preencoded.png"/>
          <p:cNvPicPr>
            <a:picLocks noChangeAspect="1"/>
          </p:cNvPicPr>
          <p:nvPr/>
        </p:nvPicPr>
        <p:blipFill>
          <a:blip r:embed="rId6"/>
          <a:stretch>
            <a:fillRect/>
          </a:stretch>
        </p:blipFill>
        <p:spPr>
          <a:xfrm>
            <a:off x="7481768" y="1912382"/>
            <a:ext cx="555427" cy="555427"/>
          </a:xfrm>
          <a:prstGeom prst="rect">
            <a:avLst/>
          </a:prstGeom>
        </p:spPr>
      </p:pic>
      <p:sp>
        <p:nvSpPr>
          <p:cNvPr id="12" name="Text 6"/>
          <p:cNvSpPr/>
          <p:nvPr/>
        </p:nvSpPr>
        <p:spPr>
          <a:xfrm>
            <a:off x="7481768" y="2689979"/>
            <a:ext cx="2233374"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Métodos HTTP</a:t>
            </a:r>
            <a:endParaRPr lang="en-US" sz="2058" dirty="0"/>
          </a:p>
        </p:txBody>
      </p:sp>
      <p:sp>
        <p:nvSpPr>
          <p:cNvPr id="13" name="Text 7"/>
          <p:cNvSpPr/>
          <p:nvPr/>
        </p:nvSpPr>
        <p:spPr>
          <a:xfrm>
            <a:off x="7481768" y="3150037"/>
            <a:ext cx="2233374" cy="3198614"/>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controladores REST deben utilizar los métodos HTTP adecuados, como GET, POST, PUT y DELETE, para implementar las operaciones CRUD (Crear, Leer, Actualizar, Eliminar) de la API.</a:t>
            </a:r>
            <a:endParaRPr lang="en-US" sz="1750" dirty="0"/>
          </a:p>
        </p:txBody>
      </p:sp>
      <p:pic>
        <p:nvPicPr>
          <p:cNvPr id="14" name="Image 4" descr="preencoded.png"/>
          <p:cNvPicPr>
            <a:picLocks noChangeAspect="1"/>
          </p:cNvPicPr>
          <p:nvPr/>
        </p:nvPicPr>
        <p:blipFill>
          <a:blip r:embed="rId7"/>
          <a:stretch>
            <a:fillRect/>
          </a:stretch>
        </p:blipFill>
        <p:spPr>
          <a:xfrm>
            <a:off x="10048399" y="1912382"/>
            <a:ext cx="555427" cy="555427"/>
          </a:xfrm>
          <a:prstGeom prst="rect">
            <a:avLst/>
          </a:prstGeom>
        </p:spPr>
      </p:pic>
      <p:sp>
        <p:nvSpPr>
          <p:cNvPr id="15" name="Text 8"/>
          <p:cNvSpPr/>
          <p:nvPr/>
        </p:nvSpPr>
        <p:spPr>
          <a:xfrm>
            <a:off x="10048399" y="2689979"/>
            <a:ext cx="2233493" cy="653653"/>
          </a:xfrm>
          <a:prstGeom prst="rect">
            <a:avLst/>
          </a:prstGeom>
          <a:noFill/>
          <a:ln/>
        </p:spPr>
        <p:txBody>
          <a:bodyPr wrap="square" rtlCol="0" anchor="t"/>
          <a:lstStyle/>
          <a:p>
            <a:pPr marL="0" indent="0" algn="l">
              <a:lnSpc>
                <a:spcPts val="2573"/>
              </a:lnSpc>
              <a:buNone/>
            </a:pPr>
            <a:r>
              <a:rPr lang="en-US" sz="2058" b="1" dirty="0">
                <a:solidFill>
                  <a:srgbClr val="48A8E2"/>
                </a:solidFill>
                <a:latin typeface="Nunito" pitchFamily="34" charset="0"/>
                <a:ea typeface="Nunito" pitchFamily="34" charset="-122"/>
                <a:cs typeface="Nunito" pitchFamily="34" charset="-120"/>
              </a:rPr>
              <a:t>Formatos de Respuesta</a:t>
            </a:r>
            <a:endParaRPr lang="en-US" sz="2058" dirty="0"/>
          </a:p>
        </p:txBody>
      </p:sp>
      <p:sp>
        <p:nvSpPr>
          <p:cNvPr id="16" name="Text 9"/>
          <p:cNvSpPr/>
          <p:nvPr/>
        </p:nvSpPr>
        <p:spPr>
          <a:xfrm>
            <a:off x="10048399" y="3476863"/>
            <a:ext cx="2233493" cy="284321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Boot se encarga de la serialización y deserialización de objetos Java a JSON, lo que facilita el retorno de respuestas en formato JSON desde los controladores.</a:t>
            </a:r>
            <a:endParaRPr lang="en-US" sz="175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2E">
              <a:alpha val="80000"/>
            </a:srgbClr>
          </a:solidFill>
          <a:ln/>
        </p:spPr>
      </p:sp>
      <p:sp>
        <p:nvSpPr>
          <p:cNvPr id="6" name="Text 2"/>
          <p:cNvSpPr/>
          <p:nvPr/>
        </p:nvSpPr>
        <p:spPr>
          <a:xfrm>
            <a:off x="2348389" y="1070015"/>
            <a:ext cx="9812536"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Manejo de parámetros y peticiones HTTP</a:t>
            </a:r>
            <a:endParaRPr lang="en-US" sz="4117" dirty="0"/>
          </a:p>
        </p:txBody>
      </p:sp>
      <p:pic>
        <p:nvPicPr>
          <p:cNvPr id="7" name="Image 2" descr="preencoded.png"/>
          <p:cNvPicPr>
            <a:picLocks noChangeAspect="1"/>
          </p:cNvPicPr>
          <p:nvPr/>
        </p:nvPicPr>
        <p:blipFill>
          <a:blip r:embed="rId5"/>
          <a:stretch>
            <a:fillRect/>
          </a:stretch>
        </p:blipFill>
        <p:spPr>
          <a:xfrm>
            <a:off x="2348389" y="2056686"/>
            <a:ext cx="3311128" cy="888682"/>
          </a:xfrm>
          <a:prstGeom prst="rect">
            <a:avLst/>
          </a:prstGeom>
        </p:spPr>
      </p:pic>
      <p:sp>
        <p:nvSpPr>
          <p:cNvPr id="8" name="Text 3"/>
          <p:cNvSpPr/>
          <p:nvPr/>
        </p:nvSpPr>
        <p:spPr>
          <a:xfrm>
            <a:off x="2570559" y="3278624"/>
            <a:ext cx="2614017"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Parámetros de URL</a:t>
            </a:r>
            <a:endParaRPr lang="en-US" sz="2058" dirty="0"/>
          </a:p>
        </p:txBody>
      </p:sp>
      <p:sp>
        <p:nvSpPr>
          <p:cNvPr id="9" name="Text 4"/>
          <p:cNvSpPr/>
          <p:nvPr/>
        </p:nvSpPr>
        <p:spPr>
          <a:xfrm>
            <a:off x="2570559" y="3738682"/>
            <a:ext cx="2866787" cy="2132409"/>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controladores pueden recibir parámetros de la URL usando anotaciones como "@PathVariable". Esto permite construir APIs con rutas dinámicas y flexibles.</a:t>
            </a:r>
            <a:endParaRPr lang="en-US" sz="1750" dirty="0"/>
          </a:p>
        </p:txBody>
      </p:sp>
      <p:pic>
        <p:nvPicPr>
          <p:cNvPr id="10" name="Image 3" descr="preencoded.png"/>
          <p:cNvPicPr>
            <a:picLocks noChangeAspect="1"/>
          </p:cNvPicPr>
          <p:nvPr/>
        </p:nvPicPr>
        <p:blipFill>
          <a:blip r:embed="rId6"/>
          <a:stretch>
            <a:fillRect/>
          </a:stretch>
        </p:blipFill>
        <p:spPr>
          <a:xfrm>
            <a:off x="5659517" y="2056686"/>
            <a:ext cx="3311128" cy="888682"/>
          </a:xfrm>
          <a:prstGeom prst="rect">
            <a:avLst/>
          </a:prstGeom>
        </p:spPr>
      </p:pic>
      <p:sp>
        <p:nvSpPr>
          <p:cNvPr id="11" name="Text 5"/>
          <p:cNvSpPr/>
          <p:nvPr/>
        </p:nvSpPr>
        <p:spPr>
          <a:xfrm>
            <a:off x="5881687" y="3278624"/>
            <a:ext cx="2857857"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Parámetros de Consulta</a:t>
            </a:r>
            <a:endParaRPr lang="en-US" sz="2058" dirty="0"/>
          </a:p>
        </p:txBody>
      </p:sp>
      <p:sp>
        <p:nvSpPr>
          <p:cNvPr id="12" name="Text 6"/>
          <p:cNvSpPr/>
          <p:nvPr/>
        </p:nvSpPr>
        <p:spPr>
          <a:xfrm>
            <a:off x="5881687" y="3738682"/>
            <a:ext cx="2866787" cy="2487811"/>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parámetros de consulta, como los filtros, se pueden recibir usando la anotación "@RequestParam". Esto facilita la implementación de funcionalidades de búsqueda y filtrado en la API.</a:t>
            </a:r>
            <a:endParaRPr lang="en-US" sz="1750" dirty="0"/>
          </a:p>
        </p:txBody>
      </p:sp>
      <p:pic>
        <p:nvPicPr>
          <p:cNvPr id="13" name="Image 4" descr="preencoded.png"/>
          <p:cNvPicPr>
            <a:picLocks noChangeAspect="1"/>
          </p:cNvPicPr>
          <p:nvPr/>
        </p:nvPicPr>
        <p:blipFill>
          <a:blip r:embed="rId7"/>
          <a:stretch>
            <a:fillRect/>
          </a:stretch>
        </p:blipFill>
        <p:spPr>
          <a:xfrm>
            <a:off x="8970645" y="2056686"/>
            <a:ext cx="3311247" cy="888682"/>
          </a:xfrm>
          <a:prstGeom prst="rect">
            <a:avLst/>
          </a:prstGeom>
        </p:spPr>
      </p:pic>
      <p:sp>
        <p:nvSpPr>
          <p:cNvPr id="14" name="Text 7"/>
          <p:cNvSpPr/>
          <p:nvPr/>
        </p:nvSpPr>
        <p:spPr>
          <a:xfrm>
            <a:off x="9192816" y="3278624"/>
            <a:ext cx="2622113"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Cuerpo de la Solicitud</a:t>
            </a:r>
            <a:endParaRPr lang="en-US" sz="2058" dirty="0"/>
          </a:p>
        </p:txBody>
      </p:sp>
      <p:sp>
        <p:nvSpPr>
          <p:cNvPr id="15" name="Text 8"/>
          <p:cNvSpPr/>
          <p:nvPr/>
        </p:nvSpPr>
        <p:spPr>
          <a:xfrm>
            <a:off x="9192816" y="3738682"/>
            <a:ext cx="2866906" cy="3198614"/>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datos enviados en el cuerpo de la solicitud HTTP, como datos de formulario o JSON, se pueden recibir usando la anotación "@RequestBody". Esto permite a los controladores procesar solicitudes con datos complejos.</a:t>
            </a:r>
            <a:endParaRPr lang="en-US" sz="175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137880"/>
            <a:ext cx="6789777"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Retorno de respuestas JSON</a:t>
            </a:r>
            <a:endParaRPr lang="en-US" sz="4117" dirty="0"/>
          </a:p>
        </p:txBody>
      </p:sp>
      <p:sp>
        <p:nvSpPr>
          <p:cNvPr id="5" name="Shape 2"/>
          <p:cNvSpPr/>
          <p:nvPr/>
        </p:nvSpPr>
        <p:spPr>
          <a:xfrm>
            <a:off x="2348389" y="2235637"/>
            <a:ext cx="9933503" cy="4856083"/>
          </a:xfrm>
          <a:prstGeom prst="roundRect">
            <a:avLst>
              <a:gd name="adj" fmla="val 8236"/>
            </a:avLst>
          </a:prstGeom>
          <a:solidFill>
            <a:srgbClr val="00002E"/>
          </a:solidFill>
          <a:ln w="53340">
            <a:solidFill>
              <a:srgbClr val="F2B42D"/>
            </a:solidFill>
            <a:prstDash val="solid"/>
          </a:ln>
        </p:spPr>
      </p:sp>
      <p:sp>
        <p:nvSpPr>
          <p:cNvPr id="6" name="Text 3"/>
          <p:cNvSpPr/>
          <p:nvPr/>
        </p:nvSpPr>
        <p:spPr>
          <a:xfrm>
            <a:off x="2624018" y="2429828"/>
            <a:ext cx="4465201"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Objeto Java</a:t>
            </a:r>
            <a:endParaRPr lang="en-US" sz="1750" dirty="0"/>
          </a:p>
        </p:txBody>
      </p:sp>
      <p:sp>
        <p:nvSpPr>
          <p:cNvPr id="7" name="Text 4"/>
          <p:cNvSpPr/>
          <p:nvPr/>
        </p:nvSpPr>
        <p:spPr>
          <a:xfrm>
            <a:off x="7541181" y="2429828"/>
            <a:ext cx="4465201" cy="71080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Spring Boot se encarga de la serialización a JSON</a:t>
            </a:r>
            <a:endParaRPr lang="en-US" sz="1750" dirty="0"/>
          </a:p>
        </p:txBody>
      </p:sp>
      <p:sp>
        <p:nvSpPr>
          <p:cNvPr id="8" name="Text 5"/>
          <p:cNvSpPr/>
          <p:nvPr/>
        </p:nvSpPr>
        <p:spPr>
          <a:xfrm>
            <a:off x="2624018" y="3445193"/>
            <a:ext cx="4465201"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Lista de Objetos</a:t>
            </a:r>
            <a:endParaRPr lang="en-US" sz="1750" dirty="0"/>
          </a:p>
        </p:txBody>
      </p:sp>
      <p:sp>
        <p:nvSpPr>
          <p:cNvPr id="9" name="Text 6"/>
          <p:cNvSpPr/>
          <p:nvPr/>
        </p:nvSpPr>
        <p:spPr>
          <a:xfrm>
            <a:off x="7541181" y="3445193"/>
            <a:ext cx="4465201"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Spring Boot convierte la lista a un array JSON</a:t>
            </a:r>
            <a:endParaRPr lang="en-US" sz="1750" dirty="0"/>
          </a:p>
        </p:txBody>
      </p:sp>
      <p:sp>
        <p:nvSpPr>
          <p:cNvPr id="10" name="Text 7"/>
          <p:cNvSpPr/>
          <p:nvPr/>
        </p:nvSpPr>
        <p:spPr>
          <a:xfrm>
            <a:off x="2624018" y="4105156"/>
            <a:ext cx="4465201"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Códigos de Estado HTTP</a:t>
            </a:r>
            <a:endParaRPr lang="en-US" sz="1750" dirty="0"/>
          </a:p>
        </p:txBody>
      </p:sp>
      <p:sp>
        <p:nvSpPr>
          <p:cNvPr id="11" name="Text 8"/>
          <p:cNvSpPr/>
          <p:nvPr/>
        </p:nvSpPr>
        <p:spPr>
          <a:xfrm>
            <a:off x="7541181" y="4105156"/>
            <a:ext cx="4465201"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controladores pueden devolver códigos de estado HTTP adecuados, como 200 OK, 201 Created, 404 Not Found, etc.</a:t>
            </a:r>
            <a:endParaRPr lang="en-US" sz="1750" dirty="0"/>
          </a:p>
        </p:txBody>
      </p:sp>
      <p:sp>
        <p:nvSpPr>
          <p:cNvPr id="12" name="Text 9"/>
          <p:cNvSpPr/>
          <p:nvPr/>
        </p:nvSpPr>
        <p:spPr>
          <a:xfrm>
            <a:off x="2624018" y="5475923"/>
            <a:ext cx="4465201"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Encabezados de Respuesta</a:t>
            </a:r>
            <a:endParaRPr lang="en-US" sz="1750" dirty="0"/>
          </a:p>
        </p:txBody>
      </p:sp>
      <p:sp>
        <p:nvSpPr>
          <p:cNvPr id="13" name="Text 10"/>
          <p:cNvSpPr/>
          <p:nvPr/>
        </p:nvSpPr>
        <p:spPr>
          <a:xfrm>
            <a:off x="7541181" y="5475923"/>
            <a:ext cx="4465201"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controladores pueden establecer encabezados de respuesta, como "Content-Type: application/json", para proporcionar más información al cliente.</a:t>
            </a:r>
            <a:endParaRPr lang="en-US" sz="175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762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1482923"/>
            <a:ext cx="7477601" cy="1803797"/>
          </a:xfrm>
          <a:prstGeom prst="rect">
            <a:avLst/>
          </a:prstGeom>
          <a:noFill/>
          <a:ln/>
        </p:spPr>
        <p:txBody>
          <a:bodyPr wrap="square" rtlCol="0" anchor="t"/>
          <a:lstStyle/>
          <a:p>
            <a:pPr marL="0" indent="0">
              <a:lnSpc>
                <a:spcPts val="7101"/>
              </a:lnSpc>
              <a:buNone/>
            </a:pPr>
            <a:r>
              <a:rPr lang="en-US" sz="5681" b="1" dirty="0">
                <a:solidFill>
                  <a:srgbClr val="FFFFFF"/>
                </a:solidFill>
                <a:latin typeface="Nunito" pitchFamily="34" charset="0"/>
                <a:ea typeface="Nunito" pitchFamily="34" charset="-122"/>
                <a:cs typeface="Nunito" pitchFamily="34" charset="-120"/>
              </a:rPr>
              <a:t>Documentación de APIs con Swagger</a:t>
            </a:r>
            <a:endParaRPr lang="en-US" sz="5681" dirty="0"/>
          </a:p>
        </p:txBody>
      </p:sp>
      <p:sp>
        <p:nvSpPr>
          <p:cNvPr id="6" name="Text 2"/>
          <p:cNvSpPr/>
          <p:nvPr/>
        </p:nvSpPr>
        <p:spPr>
          <a:xfrm>
            <a:off x="6319599" y="3619976"/>
            <a:ext cx="7477601"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Swagger es una herramienta poderosa que permite documentar y visualizar APIs de una manera clara y eficiente. Con Swagger, los desarrolladores pueden crear una documentación completa y fácil de usar, lo que facilita la comprensión y la integración de sus APIs en proyectos. En esta presentación, exploraremos los beneficios de utilizar Swagger para documentar APIs, desde la generación automática de documentación hasta la prueba y validación de endpoints.</a:t>
            </a:r>
            <a:endParaRPr lang="en-US" sz="1750" dirty="0"/>
          </a:p>
        </p:txBody>
      </p:sp>
      <p:pic>
        <p:nvPicPr>
          <p:cNvPr id="1028" name="Picture 4" descr="View API documentation (YAML file)">
            <a:extLst>
              <a:ext uri="{FF2B5EF4-FFF2-40B4-BE49-F238E27FC236}">
                <a16:creationId xmlns:a16="http://schemas.microsoft.com/office/drawing/2014/main" id="{F396CFBC-25E7-542C-8F62-E4D35E50ACC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130" r="51098"/>
          <a:stretch/>
        </p:blipFill>
        <p:spPr bwMode="auto">
          <a:xfrm>
            <a:off x="-15240" y="0"/>
            <a:ext cx="5486400"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1023342"/>
            <a:ext cx="8329374"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Introducción a Swagger y OpenAPI</a:t>
            </a:r>
            <a:endParaRPr lang="en-US" sz="4117" dirty="0"/>
          </a:p>
        </p:txBody>
      </p:sp>
      <p:sp>
        <p:nvSpPr>
          <p:cNvPr id="6" name="Shape 2"/>
          <p:cNvSpPr/>
          <p:nvPr/>
        </p:nvSpPr>
        <p:spPr>
          <a:xfrm>
            <a:off x="4490799" y="2259925"/>
            <a:ext cx="499943" cy="499943"/>
          </a:xfrm>
          <a:prstGeom prst="roundRect">
            <a:avLst>
              <a:gd name="adj" fmla="val 80001"/>
            </a:avLst>
          </a:prstGeom>
          <a:solidFill>
            <a:srgbClr val="00002E"/>
          </a:solidFill>
          <a:ln w="22860">
            <a:solidFill>
              <a:srgbClr val="FFFFFF"/>
            </a:solidFill>
            <a:prstDash val="solid"/>
          </a:ln>
        </p:spPr>
      </p:sp>
      <p:sp>
        <p:nvSpPr>
          <p:cNvPr id="7" name="Text 3"/>
          <p:cNvSpPr/>
          <p:nvPr/>
        </p:nvSpPr>
        <p:spPr>
          <a:xfrm>
            <a:off x="4646652" y="2313861"/>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8" name="Text 4"/>
          <p:cNvSpPr/>
          <p:nvPr/>
        </p:nvSpPr>
        <p:spPr>
          <a:xfrm>
            <a:off x="5212913" y="2259925"/>
            <a:ext cx="2614017"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¿Qué es Swagger?</a:t>
            </a:r>
            <a:endParaRPr lang="en-US" sz="2058" dirty="0"/>
          </a:p>
        </p:txBody>
      </p:sp>
      <p:sp>
        <p:nvSpPr>
          <p:cNvPr id="9" name="Text 5"/>
          <p:cNvSpPr/>
          <p:nvPr/>
        </p:nvSpPr>
        <p:spPr>
          <a:xfrm>
            <a:off x="5212913" y="2719983"/>
            <a:ext cx="3820001"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Swagger es un conjunto de herramientas que ayudan en el diseño, construcción, documentación y consumo de servicios RESTful. Proporciona una especificación llamada OpenAPI, que describe cómo debe ser una API.</a:t>
            </a:r>
            <a:endParaRPr lang="en-US" sz="1750" dirty="0"/>
          </a:p>
        </p:txBody>
      </p:sp>
      <p:sp>
        <p:nvSpPr>
          <p:cNvPr id="10" name="Shape 6"/>
          <p:cNvSpPr/>
          <p:nvPr/>
        </p:nvSpPr>
        <p:spPr>
          <a:xfrm>
            <a:off x="9255085" y="2259925"/>
            <a:ext cx="499943" cy="499943"/>
          </a:xfrm>
          <a:prstGeom prst="roundRect">
            <a:avLst>
              <a:gd name="adj" fmla="val 80001"/>
            </a:avLst>
          </a:prstGeom>
          <a:solidFill>
            <a:srgbClr val="00002E"/>
          </a:solidFill>
          <a:ln w="22860">
            <a:solidFill>
              <a:srgbClr val="FFFFFF"/>
            </a:solidFill>
            <a:prstDash val="solid"/>
          </a:ln>
        </p:spPr>
      </p:sp>
      <p:sp>
        <p:nvSpPr>
          <p:cNvPr id="11" name="Text 7"/>
          <p:cNvSpPr/>
          <p:nvPr/>
        </p:nvSpPr>
        <p:spPr>
          <a:xfrm>
            <a:off x="9410938" y="2313861"/>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2" name="Text 8"/>
          <p:cNvSpPr/>
          <p:nvPr/>
        </p:nvSpPr>
        <p:spPr>
          <a:xfrm>
            <a:off x="9977199" y="2259925"/>
            <a:ext cx="2723793"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Beneficios de Swagger</a:t>
            </a:r>
            <a:endParaRPr lang="en-US" sz="2058" dirty="0"/>
          </a:p>
        </p:txBody>
      </p:sp>
      <p:sp>
        <p:nvSpPr>
          <p:cNvPr id="13" name="Text 9"/>
          <p:cNvSpPr/>
          <p:nvPr/>
        </p:nvSpPr>
        <p:spPr>
          <a:xfrm>
            <a:off x="9977199" y="2719983"/>
            <a:ext cx="3820001"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Swagger facilita la comprensión y la integración de las APIs, ya que permite generar documentación interactiva y automatizada. Además, ayuda a garantizar la coherencia y la calidad de las APIs a lo largo del ciclo de vida de desarrollo.</a:t>
            </a:r>
            <a:endParaRPr lang="en-US" sz="1750" dirty="0"/>
          </a:p>
        </p:txBody>
      </p:sp>
      <p:sp>
        <p:nvSpPr>
          <p:cNvPr id="14" name="Shape 10"/>
          <p:cNvSpPr/>
          <p:nvPr/>
        </p:nvSpPr>
        <p:spPr>
          <a:xfrm>
            <a:off x="4490799" y="5679877"/>
            <a:ext cx="499943" cy="499943"/>
          </a:xfrm>
          <a:prstGeom prst="roundRect">
            <a:avLst>
              <a:gd name="adj" fmla="val 80001"/>
            </a:avLst>
          </a:prstGeom>
          <a:solidFill>
            <a:srgbClr val="00002E"/>
          </a:solidFill>
          <a:ln w="22860">
            <a:solidFill>
              <a:srgbClr val="FFFFFF"/>
            </a:solidFill>
            <a:prstDash val="solid"/>
          </a:ln>
        </p:spPr>
      </p:sp>
      <p:sp>
        <p:nvSpPr>
          <p:cNvPr id="15" name="Text 11"/>
          <p:cNvSpPr/>
          <p:nvPr/>
        </p:nvSpPr>
        <p:spPr>
          <a:xfrm>
            <a:off x="4646652" y="5733812"/>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16" name="Text 12"/>
          <p:cNvSpPr/>
          <p:nvPr/>
        </p:nvSpPr>
        <p:spPr>
          <a:xfrm>
            <a:off x="5212913" y="5679877"/>
            <a:ext cx="2664976"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OpenAPI Specification</a:t>
            </a:r>
            <a:endParaRPr lang="en-US" sz="2058" dirty="0"/>
          </a:p>
        </p:txBody>
      </p:sp>
      <p:sp>
        <p:nvSpPr>
          <p:cNvPr id="17" name="Text 13"/>
          <p:cNvSpPr/>
          <p:nvPr/>
        </p:nvSpPr>
        <p:spPr>
          <a:xfrm>
            <a:off x="5212913" y="6139934"/>
            <a:ext cx="8584287"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especificación OpenAPI es un estándar abierto para describir APIs RESTful. Proporciona un formato legible por máquina para definir la estructura de una API, incluyendo sus endpoints, parámetros y modelos de datos.</a:t>
            </a:r>
            <a:endParaRPr lang="en-US" sz="175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5" name="Text 1"/>
          <p:cNvSpPr/>
          <p:nvPr/>
        </p:nvSpPr>
        <p:spPr>
          <a:xfrm>
            <a:off x="905589" y="728782"/>
            <a:ext cx="7547610" cy="602694"/>
          </a:xfrm>
          <a:prstGeom prst="rect">
            <a:avLst/>
          </a:prstGeom>
          <a:noFill/>
          <a:ln/>
        </p:spPr>
        <p:txBody>
          <a:bodyPr wrap="none" rtlCol="0" anchor="t"/>
          <a:lstStyle/>
          <a:p>
            <a:pPr marL="0" indent="0">
              <a:lnSpc>
                <a:spcPts val="4746"/>
              </a:lnSpc>
              <a:buNone/>
            </a:pPr>
            <a:r>
              <a:rPr lang="en-US" sz="3797" b="1" dirty="0">
                <a:solidFill>
                  <a:srgbClr val="FFFFFF"/>
                </a:solidFill>
                <a:latin typeface="Nunito" pitchFamily="34" charset="0"/>
                <a:ea typeface="Nunito" pitchFamily="34" charset="-122"/>
                <a:cs typeface="Nunito" pitchFamily="34" charset="-120"/>
              </a:rPr>
              <a:t>Visualización de la documentación</a:t>
            </a:r>
            <a:endParaRPr lang="en-US" sz="3797" dirty="0"/>
          </a:p>
        </p:txBody>
      </p:sp>
      <p:sp>
        <p:nvSpPr>
          <p:cNvPr id="6" name="Shape 2"/>
          <p:cNvSpPr/>
          <p:nvPr/>
        </p:nvSpPr>
        <p:spPr>
          <a:xfrm>
            <a:off x="1200150" y="1638776"/>
            <a:ext cx="25598" cy="5861923"/>
          </a:xfrm>
          <a:prstGeom prst="rect">
            <a:avLst/>
          </a:prstGeom>
          <a:solidFill>
            <a:srgbClr val="262654"/>
          </a:solidFill>
          <a:ln/>
        </p:spPr>
      </p:sp>
      <p:sp>
        <p:nvSpPr>
          <p:cNvPr id="7" name="Shape 3"/>
          <p:cNvSpPr/>
          <p:nvPr/>
        </p:nvSpPr>
        <p:spPr>
          <a:xfrm>
            <a:off x="1443395" y="2086987"/>
            <a:ext cx="717233" cy="25598"/>
          </a:xfrm>
          <a:prstGeom prst="rect">
            <a:avLst/>
          </a:prstGeom>
          <a:solidFill>
            <a:srgbClr val="F2B42D"/>
          </a:solidFill>
          <a:ln/>
        </p:spPr>
      </p:sp>
      <p:sp>
        <p:nvSpPr>
          <p:cNvPr id="8" name="Shape 4"/>
          <p:cNvSpPr/>
          <p:nvPr/>
        </p:nvSpPr>
        <p:spPr>
          <a:xfrm>
            <a:off x="982385" y="1869281"/>
            <a:ext cx="461010" cy="461010"/>
          </a:xfrm>
          <a:prstGeom prst="roundRect">
            <a:avLst>
              <a:gd name="adj" fmla="val 80015"/>
            </a:avLst>
          </a:prstGeom>
          <a:solidFill>
            <a:srgbClr val="00002E"/>
          </a:solidFill>
          <a:ln w="22860">
            <a:solidFill>
              <a:srgbClr val="FFFFFF"/>
            </a:solidFill>
            <a:prstDash val="solid"/>
          </a:ln>
        </p:spPr>
      </p:sp>
      <p:sp>
        <p:nvSpPr>
          <p:cNvPr id="9" name="Text 5"/>
          <p:cNvSpPr/>
          <p:nvPr/>
        </p:nvSpPr>
        <p:spPr>
          <a:xfrm>
            <a:off x="1126093" y="1918930"/>
            <a:ext cx="173593" cy="361593"/>
          </a:xfrm>
          <a:prstGeom prst="rect">
            <a:avLst/>
          </a:prstGeom>
          <a:noFill/>
          <a:ln/>
        </p:spPr>
        <p:txBody>
          <a:bodyPr wrap="none" rtlCol="0" anchor="t"/>
          <a:lstStyle/>
          <a:p>
            <a:pPr marL="0" indent="0" algn="ctr">
              <a:lnSpc>
                <a:spcPts val="2848"/>
              </a:lnSpc>
              <a:buNone/>
            </a:pPr>
            <a:r>
              <a:rPr lang="en-US" sz="2278" b="1" dirty="0">
                <a:solidFill>
                  <a:srgbClr val="F2B42D"/>
                </a:solidFill>
                <a:latin typeface="Nunito" pitchFamily="34" charset="0"/>
                <a:ea typeface="Nunito" pitchFamily="34" charset="-122"/>
                <a:cs typeface="Nunito" pitchFamily="34" charset="-120"/>
              </a:rPr>
              <a:t>1</a:t>
            </a:r>
            <a:endParaRPr lang="en-US" sz="2278" dirty="0"/>
          </a:p>
        </p:txBody>
      </p:sp>
      <p:sp>
        <p:nvSpPr>
          <p:cNvPr id="10" name="Text 6"/>
          <p:cNvSpPr/>
          <p:nvPr/>
        </p:nvSpPr>
        <p:spPr>
          <a:xfrm>
            <a:off x="2339935" y="1843683"/>
            <a:ext cx="2410897" cy="301347"/>
          </a:xfrm>
          <a:prstGeom prst="rect">
            <a:avLst/>
          </a:prstGeom>
          <a:noFill/>
          <a:ln/>
        </p:spPr>
        <p:txBody>
          <a:bodyPr wrap="none" rtlCol="0" anchor="t"/>
          <a:lstStyle/>
          <a:p>
            <a:pPr marL="0" indent="0" algn="l">
              <a:lnSpc>
                <a:spcPts val="2373"/>
              </a:lnSpc>
              <a:buNone/>
            </a:pPr>
            <a:r>
              <a:rPr lang="en-US" sz="1898" b="1" dirty="0">
                <a:solidFill>
                  <a:srgbClr val="F2B42D"/>
                </a:solidFill>
                <a:latin typeface="Nunito" pitchFamily="34" charset="0"/>
                <a:ea typeface="Nunito" pitchFamily="34" charset="-122"/>
                <a:cs typeface="Nunito" pitchFamily="34" charset="-120"/>
              </a:rPr>
              <a:t>Swagger UI</a:t>
            </a:r>
            <a:endParaRPr lang="en-US" sz="1898" dirty="0"/>
          </a:p>
        </p:txBody>
      </p:sp>
      <p:sp>
        <p:nvSpPr>
          <p:cNvPr id="11" name="Text 7"/>
          <p:cNvSpPr/>
          <p:nvPr/>
        </p:nvSpPr>
        <p:spPr>
          <a:xfrm>
            <a:off x="2339935" y="2267903"/>
            <a:ext cx="7727275" cy="983337"/>
          </a:xfrm>
          <a:prstGeom prst="rect">
            <a:avLst/>
          </a:prstGeom>
          <a:noFill/>
          <a:ln/>
        </p:spPr>
        <p:txBody>
          <a:bodyPr wrap="square" rtlCol="0" anchor="t"/>
          <a:lstStyle/>
          <a:p>
            <a:pPr marL="0" indent="0" algn="l">
              <a:lnSpc>
                <a:spcPts val="2582"/>
              </a:lnSpc>
              <a:buNone/>
            </a:pPr>
            <a:r>
              <a:rPr lang="en-US" sz="1614" dirty="0">
                <a:solidFill>
                  <a:srgbClr val="FFFFFF"/>
                </a:solidFill>
                <a:latin typeface="PT Sans" pitchFamily="34" charset="0"/>
                <a:ea typeface="PT Sans" pitchFamily="34" charset="-122"/>
                <a:cs typeface="PT Sans" pitchFamily="34" charset="-120"/>
              </a:rPr>
              <a:t>Swagger UI es una herramienta que genera una interfaz web interactiva a partir de la especificación OpenAPI. Permite a los desarrolladores explorar y probar los endpoints de la API de manera sencilla y visual.</a:t>
            </a:r>
            <a:endParaRPr lang="en-US" sz="1614" dirty="0"/>
          </a:p>
        </p:txBody>
      </p:sp>
      <p:sp>
        <p:nvSpPr>
          <p:cNvPr id="12" name="Shape 8"/>
          <p:cNvSpPr/>
          <p:nvPr/>
        </p:nvSpPr>
        <p:spPr>
          <a:xfrm>
            <a:off x="1443395" y="4109264"/>
            <a:ext cx="717233" cy="25598"/>
          </a:xfrm>
          <a:prstGeom prst="rect">
            <a:avLst/>
          </a:prstGeom>
          <a:solidFill>
            <a:srgbClr val="D7425E"/>
          </a:solidFill>
          <a:ln/>
        </p:spPr>
      </p:sp>
      <p:sp>
        <p:nvSpPr>
          <p:cNvPr id="13" name="Shape 9"/>
          <p:cNvSpPr/>
          <p:nvPr/>
        </p:nvSpPr>
        <p:spPr>
          <a:xfrm>
            <a:off x="982385" y="3891558"/>
            <a:ext cx="461010" cy="461010"/>
          </a:xfrm>
          <a:prstGeom prst="roundRect">
            <a:avLst>
              <a:gd name="adj" fmla="val 80015"/>
            </a:avLst>
          </a:prstGeom>
          <a:solidFill>
            <a:srgbClr val="00002E"/>
          </a:solidFill>
          <a:ln w="22860">
            <a:solidFill>
              <a:srgbClr val="FFFFFF"/>
            </a:solidFill>
            <a:prstDash val="solid"/>
          </a:ln>
        </p:spPr>
      </p:sp>
      <p:sp>
        <p:nvSpPr>
          <p:cNvPr id="14" name="Text 10"/>
          <p:cNvSpPr/>
          <p:nvPr/>
        </p:nvSpPr>
        <p:spPr>
          <a:xfrm>
            <a:off x="1126093" y="3941207"/>
            <a:ext cx="173593" cy="361593"/>
          </a:xfrm>
          <a:prstGeom prst="rect">
            <a:avLst/>
          </a:prstGeom>
          <a:noFill/>
          <a:ln/>
        </p:spPr>
        <p:txBody>
          <a:bodyPr wrap="none" rtlCol="0" anchor="t"/>
          <a:lstStyle/>
          <a:p>
            <a:pPr marL="0" indent="0" algn="ctr">
              <a:lnSpc>
                <a:spcPts val="2848"/>
              </a:lnSpc>
              <a:buNone/>
            </a:pPr>
            <a:r>
              <a:rPr lang="en-US" sz="2278" b="1" dirty="0">
                <a:solidFill>
                  <a:srgbClr val="D7425E"/>
                </a:solidFill>
                <a:latin typeface="Nunito" pitchFamily="34" charset="0"/>
                <a:ea typeface="Nunito" pitchFamily="34" charset="-122"/>
                <a:cs typeface="Nunito" pitchFamily="34" charset="-120"/>
              </a:rPr>
              <a:t>2</a:t>
            </a:r>
            <a:endParaRPr lang="en-US" sz="2278" dirty="0"/>
          </a:p>
        </p:txBody>
      </p:sp>
      <p:sp>
        <p:nvSpPr>
          <p:cNvPr id="15" name="Text 11"/>
          <p:cNvSpPr/>
          <p:nvPr/>
        </p:nvSpPr>
        <p:spPr>
          <a:xfrm>
            <a:off x="2339935" y="3865959"/>
            <a:ext cx="2916198" cy="301347"/>
          </a:xfrm>
          <a:prstGeom prst="rect">
            <a:avLst/>
          </a:prstGeom>
          <a:noFill/>
          <a:ln/>
        </p:spPr>
        <p:txBody>
          <a:bodyPr wrap="none" rtlCol="0" anchor="t"/>
          <a:lstStyle/>
          <a:p>
            <a:pPr marL="0" indent="0" algn="l">
              <a:lnSpc>
                <a:spcPts val="2373"/>
              </a:lnSpc>
              <a:buNone/>
            </a:pPr>
            <a:r>
              <a:rPr lang="en-US" sz="1898" b="1" dirty="0">
                <a:solidFill>
                  <a:srgbClr val="D7425E"/>
                </a:solidFill>
                <a:latin typeface="Nunito" pitchFamily="34" charset="0"/>
                <a:ea typeface="Nunito" pitchFamily="34" charset="-122"/>
                <a:cs typeface="Nunito" pitchFamily="34" charset="-120"/>
              </a:rPr>
              <a:t>Documentación interactiva</a:t>
            </a:r>
            <a:endParaRPr lang="en-US" sz="1898" dirty="0"/>
          </a:p>
        </p:txBody>
      </p:sp>
      <p:sp>
        <p:nvSpPr>
          <p:cNvPr id="16" name="Text 12"/>
          <p:cNvSpPr/>
          <p:nvPr/>
        </p:nvSpPr>
        <p:spPr>
          <a:xfrm>
            <a:off x="2339935" y="4290179"/>
            <a:ext cx="7727275" cy="983337"/>
          </a:xfrm>
          <a:prstGeom prst="rect">
            <a:avLst/>
          </a:prstGeom>
          <a:noFill/>
          <a:ln/>
        </p:spPr>
        <p:txBody>
          <a:bodyPr wrap="square" rtlCol="0" anchor="t"/>
          <a:lstStyle/>
          <a:p>
            <a:pPr marL="0" indent="0" algn="l">
              <a:lnSpc>
                <a:spcPts val="2582"/>
              </a:lnSpc>
              <a:buNone/>
            </a:pPr>
            <a:r>
              <a:rPr lang="en-US" sz="1614" dirty="0">
                <a:solidFill>
                  <a:srgbClr val="FFFFFF"/>
                </a:solidFill>
                <a:latin typeface="PT Sans" pitchFamily="34" charset="0"/>
                <a:ea typeface="PT Sans" pitchFamily="34" charset="-122"/>
                <a:cs typeface="PT Sans" pitchFamily="34" charset="-120"/>
              </a:rPr>
              <a:t>La documentación generada por Swagger UI incluye información detallada sobre cada endpoint, incluyendo parámetros, modelos de datos y códigos de respuesta. Los usuarios pueden enviar solicitudes de prueba directamente desde la interfaz.</a:t>
            </a:r>
            <a:endParaRPr lang="en-US" sz="1614" dirty="0"/>
          </a:p>
        </p:txBody>
      </p:sp>
      <p:sp>
        <p:nvSpPr>
          <p:cNvPr id="17" name="Shape 13"/>
          <p:cNvSpPr/>
          <p:nvPr/>
        </p:nvSpPr>
        <p:spPr>
          <a:xfrm>
            <a:off x="1443395" y="6131540"/>
            <a:ext cx="717233" cy="25598"/>
          </a:xfrm>
          <a:prstGeom prst="rect">
            <a:avLst/>
          </a:prstGeom>
          <a:solidFill>
            <a:srgbClr val="DD785E"/>
          </a:solidFill>
          <a:ln/>
        </p:spPr>
      </p:sp>
      <p:sp>
        <p:nvSpPr>
          <p:cNvPr id="18" name="Shape 14"/>
          <p:cNvSpPr/>
          <p:nvPr/>
        </p:nvSpPr>
        <p:spPr>
          <a:xfrm>
            <a:off x="982385" y="5913834"/>
            <a:ext cx="461010" cy="461010"/>
          </a:xfrm>
          <a:prstGeom prst="roundRect">
            <a:avLst>
              <a:gd name="adj" fmla="val 80015"/>
            </a:avLst>
          </a:prstGeom>
          <a:solidFill>
            <a:srgbClr val="00002E"/>
          </a:solidFill>
          <a:ln w="22860">
            <a:solidFill>
              <a:srgbClr val="FFFFFF"/>
            </a:solidFill>
            <a:prstDash val="solid"/>
          </a:ln>
        </p:spPr>
      </p:sp>
      <p:sp>
        <p:nvSpPr>
          <p:cNvPr id="19" name="Text 15"/>
          <p:cNvSpPr/>
          <p:nvPr/>
        </p:nvSpPr>
        <p:spPr>
          <a:xfrm>
            <a:off x="1126093" y="5963483"/>
            <a:ext cx="173593" cy="361593"/>
          </a:xfrm>
          <a:prstGeom prst="rect">
            <a:avLst/>
          </a:prstGeom>
          <a:noFill/>
          <a:ln/>
        </p:spPr>
        <p:txBody>
          <a:bodyPr wrap="none" rtlCol="0" anchor="t"/>
          <a:lstStyle/>
          <a:p>
            <a:pPr marL="0" indent="0" algn="ctr">
              <a:lnSpc>
                <a:spcPts val="2848"/>
              </a:lnSpc>
              <a:buNone/>
            </a:pPr>
            <a:r>
              <a:rPr lang="en-US" sz="2278" b="1" dirty="0">
                <a:solidFill>
                  <a:srgbClr val="DD785E"/>
                </a:solidFill>
                <a:latin typeface="Nunito" pitchFamily="34" charset="0"/>
                <a:ea typeface="Nunito" pitchFamily="34" charset="-122"/>
                <a:cs typeface="Nunito" pitchFamily="34" charset="-120"/>
              </a:rPr>
              <a:t>3</a:t>
            </a:r>
            <a:endParaRPr lang="en-US" sz="2278" dirty="0"/>
          </a:p>
        </p:txBody>
      </p:sp>
      <p:sp>
        <p:nvSpPr>
          <p:cNvPr id="20" name="Text 16"/>
          <p:cNvSpPr/>
          <p:nvPr/>
        </p:nvSpPr>
        <p:spPr>
          <a:xfrm>
            <a:off x="2339935" y="5888236"/>
            <a:ext cx="3328273" cy="301347"/>
          </a:xfrm>
          <a:prstGeom prst="rect">
            <a:avLst/>
          </a:prstGeom>
          <a:noFill/>
          <a:ln/>
        </p:spPr>
        <p:txBody>
          <a:bodyPr wrap="none" rtlCol="0" anchor="t"/>
          <a:lstStyle/>
          <a:p>
            <a:pPr marL="0" indent="0" algn="l">
              <a:lnSpc>
                <a:spcPts val="2373"/>
              </a:lnSpc>
              <a:buNone/>
            </a:pPr>
            <a:r>
              <a:rPr lang="en-US" sz="1898" b="1" dirty="0">
                <a:solidFill>
                  <a:srgbClr val="DD785E"/>
                </a:solidFill>
                <a:latin typeface="Nunito" pitchFamily="34" charset="0"/>
                <a:ea typeface="Nunito" pitchFamily="34" charset="-122"/>
                <a:cs typeface="Nunito" pitchFamily="34" charset="-120"/>
              </a:rPr>
              <a:t>Integración con otros sistemas</a:t>
            </a:r>
            <a:endParaRPr lang="en-US" sz="1898" dirty="0"/>
          </a:p>
        </p:txBody>
      </p:sp>
      <p:sp>
        <p:nvSpPr>
          <p:cNvPr id="21" name="Text 17"/>
          <p:cNvSpPr/>
          <p:nvPr/>
        </p:nvSpPr>
        <p:spPr>
          <a:xfrm>
            <a:off x="2339935" y="6312456"/>
            <a:ext cx="7727275" cy="983337"/>
          </a:xfrm>
          <a:prstGeom prst="rect">
            <a:avLst/>
          </a:prstGeom>
          <a:noFill/>
          <a:ln/>
        </p:spPr>
        <p:txBody>
          <a:bodyPr wrap="square" rtlCol="0" anchor="t"/>
          <a:lstStyle/>
          <a:p>
            <a:pPr marL="0" indent="0" algn="l">
              <a:lnSpc>
                <a:spcPts val="2582"/>
              </a:lnSpc>
              <a:buNone/>
            </a:pPr>
            <a:r>
              <a:rPr lang="en-US" sz="1614" dirty="0">
                <a:solidFill>
                  <a:srgbClr val="FFFFFF"/>
                </a:solidFill>
                <a:latin typeface="PT Sans" pitchFamily="34" charset="0"/>
                <a:ea typeface="PT Sans" pitchFamily="34" charset="-122"/>
                <a:cs typeface="PT Sans" pitchFamily="34" charset="-120"/>
              </a:rPr>
              <a:t>Swagger UI también puede integrarse con otros sistemas de documentación y herramientas de desarrollo, como wikis, gestores de proyectos y entornos de integración continua. Esto facilita la colaboración y el mantenimiento de la documentación.</a:t>
            </a:r>
            <a:endParaRPr lang="en-US" sz="1614" dirty="0"/>
          </a:p>
        </p:txBody>
      </p:sp>
      <p:pic>
        <p:nvPicPr>
          <p:cNvPr id="2050" name="Picture 2" descr="Cómo documentar tu Código?API rest con typescript">
            <a:extLst>
              <a:ext uri="{FF2B5EF4-FFF2-40B4-BE49-F238E27FC236}">
                <a16:creationId xmlns:a16="http://schemas.microsoft.com/office/drawing/2014/main" id="{3C19DB91-8CA2-C4A9-B2EF-F0D7B91C2EE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0000"/>
          <a:stretch/>
        </p:blipFill>
        <p:spPr bwMode="auto">
          <a:xfrm>
            <a:off x="10097276" y="2011970"/>
            <a:ext cx="4503057" cy="51155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323261"/>
            <a:ext cx="5257919"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Beneficios de las APIs</a:t>
            </a:r>
            <a:endParaRPr lang="en-US" sz="4117" dirty="0"/>
          </a:p>
        </p:txBody>
      </p:sp>
      <p:sp>
        <p:nvSpPr>
          <p:cNvPr id="5" name="Shape 2"/>
          <p:cNvSpPr/>
          <p:nvPr/>
        </p:nvSpPr>
        <p:spPr>
          <a:xfrm>
            <a:off x="2348389" y="2670929"/>
            <a:ext cx="499943" cy="499943"/>
          </a:xfrm>
          <a:prstGeom prst="roundRect">
            <a:avLst>
              <a:gd name="adj" fmla="val 80001"/>
            </a:avLst>
          </a:prstGeom>
          <a:solidFill>
            <a:srgbClr val="00002E"/>
          </a:solidFill>
          <a:ln w="22860">
            <a:solidFill>
              <a:srgbClr val="FFFFFF"/>
            </a:solidFill>
            <a:prstDash val="solid"/>
          </a:ln>
        </p:spPr>
      </p:sp>
      <p:sp>
        <p:nvSpPr>
          <p:cNvPr id="6" name="Text 3"/>
          <p:cNvSpPr/>
          <p:nvPr/>
        </p:nvSpPr>
        <p:spPr>
          <a:xfrm>
            <a:off x="2504242" y="2724864"/>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7" name="Text 4"/>
          <p:cNvSpPr/>
          <p:nvPr/>
        </p:nvSpPr>
        <p:spPr>
          <a:xfrm>
            <a:off x="3070503" y="2670929"/>
            <a:ext cx="2614017"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Integración</a:t>
            </a:r>
            <a:endParaRPr lang="en-US" sz="2058" dirty="0"/>
          </a:p>
        </p:txBody>
      </p:sp>
      <p:sp>
        <p:nvSpPr>
          <p:cNvPr id="8" name="Text 5"/>
          <p:cNvSpPr/>
          <p:nvPr/>
        </p:nvSpPr>
        <p:spPr>
          <a:xfrm>
            <a:off x="3070503" y="3130987"/>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Las APIs permiten conectar diferentes aplicaciones y servicios, facilitando la integración y el intercambio de datos de manera fluida.</a:t>
            </a:r>
            <a:endParaRPr lang="en-US" sz="1750" dirty="0"/>
          </a:p>
        </p:txBody>
      </p:sp>
      <p:sp>
        <p:nvSpPr>
          <p:cNvPr id="9" name="Shape 6"/>
          <p:cNvSpPr/>
          <p:nvPr/>
        </p:nvSpPr>
        <p:spPr>
          <a:xfrm>
            <a:off x="7426285" y="2670929"/>
            <a:ext cx="499943" cy="499943"/>
          </a:xfrm>
          <a:prstGeom prst="roundRect">
            <a:avLst>
              <a:gd name="adj" fmla="val 80001"/>
            </a:avLst>
          </a:prstGeom>
          <a:solidFill>
            <a:srgbClr val="00002E"/>
          </a:solidFill>
          <a:ln w="22860">
            <a:solidFill>
              <a:srgbClr val="FFFFFF"/>
            </a:solidFill>
            <a:prstDash val="solid"/>
          </a:ln>
        </p:spPr>
      </p:sp>
      <p:sp>
        <p:nvSpPr>
          <p:cNvPr id="10" name="Text 7"/>
          <p:cNvSpPr/>
          <p:nvPr/>
        </p:nvSpPr>
        <p:spPr>
          <a:xfrm>
            <a:off x="7582138" y="2724864"/>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1" name="Text 8"/>
          <p:cNvSpPr/>
          <p:nvPr/>
        </p:nvSpPr>
        <p:spPr>
          <a:xfrm>
            <a:off x="8148399" y="2670929"/>
            <a:ext cx="2614017"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Escalabilidad</a:t>
            </a:r>
            <a:endParaRPr lang="en-US" sz="2058" dirty="0"/>
          </a:p>
        </p:txBody>
      </p:sp>
      <p:sp>
        <p:nvSpPr>
          <p:cNvPr id="12" name="Text 9"/>
          <p:cNvSpPr/>
          <p:nvPr/>
        </p:nvSpPr>
        <p:spPr>
          <a:xfrm>
            <a:off x="8148399" y="3130987"/>
            <a:ext cx="4133612"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Al abstraer la lógica de negocio en APIs, las aplicaciones pueden escalarse de manera más sencilla y eficiente.</a:t>
            </a:r>
            <a:endParaRPr lang="en-US" sz="1750" dirty="0"/>
          </a:p>
        </p:txBody>
      </p:sp>
      <p:sp>
        <p:nvSpPr>
          <p:cNvPr id="13" name="Shape 10"/>
          <p:cNvSpPr/>
          <p:nvPr/>
        </p:nvSpPr>
        <p:spPr>
          <a:xfrm>
            <a:off x="2348389" y="5024676"/>
            <a:ext cx="499943" cy="499943"/>
          </a:xfrm>
          <a:prstGeom prst="roundRect">
            <a:avLst>
              <a:gd name="adj" fmla="val 80001"/>
            </a:avLst>
          </a:prstGeom>
          <a:solidFill>
            <a:srgbClr val="00002E"/>
          </a:solidFill>
          <a:ln w="22860">
            <a:solidFill>
              <a:srgbClr val="FFFFFF"/>
            </a:solidFill>
            <a:prstDash val="solid"/>
          </a:ln>
        </p:spPr>
      </p:sp>
      <p:sp>
        <p:nvSpPr>
          <p:cNvPr id="14" name="Text 11"/>
          <p:cNvSpPr/>
          <p:nvPr/>
        </p:nvSpPr>
        <p:spPr>
          <a:xfrm>
            <a:off x="2504242" y="5078611"/>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15" name="Text 12"/>
          <p:cNvSpPr/>
          <p:nvPr/>
        </p:nvSpPr>
        <p:spPr>
          <a:xfrm>
            <a:off x="3070503" y="5024676"/>
            <a:ext cx="2614017"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Innovación</a:t>
            </a:r>
            <a:endParaRPr lang="en-US" sz="2058" dirty="0"/>
          </a:p>
        </p:txBody>
      </p:sp>
      <p:sp>
        <p:nvSpPr>
          <p:cNvPr id="16" name="Text 13"/>
          <p:cNvSpPr/>
          <p:nvPr/>
        </p:nvSpPr>
        <p:spPr>
          <a:xfrm>
            <a:off x="3070503" y="5484733"/>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Las APIs facilitan la creación de nuevas aplicaciones y servicios al permitir el acceso a funcionalidades existentes de manera segura y controlada.</a:t>
            </a:r>
            <a:endParaRPr lang="en-US" sz="1750" dirty="0"/>
          </a:p>
        </p:txBody>
      </p:sp>
      <p:sp>
        <p:nvSpPr>
          <p:cNvPr id="17" name="Shape 14"/>
          <p:cNvSpPr/>
          <p:nvPr/>
        </p:nvSpPr>
        <p:spPr>
          <a:xfrm>
            <a:off x="7426285" y="5024676"/>
            <a:ext cx="499943" cy="499943"/>
          </a:xfrm>
          <a:prstGeom prst="roundRect">
            <a:avLst>
              <a:gd name="adj" fmla="val 80001"/>
            </a:avLst>
          </a:prstGeom>
          <a:solidFill>
            <a:srgbClr val="00002E"/>
          </a:solidFill>
          <a:ln w="22860">
            <a:solidFill>
              <a:srgbClr val="FFFFFF"/>
            </a:solidFill>
            <a:prstDash val="solid"/>
          </a:ln>
        </p:spPr>
      </p:sp>
      <p:sp>
        <p:nvSpPr>
          <p:cNvPr id="18" name="Text 15"/>
          <p:cNvSpPr/>
          <p:nvPr/>
        </p:nvSpPr>
        <p:spPr>
          <a:xfrm>
            <a:off x="7582138" y="5078611"/>
            <a:ext cx="188238" cy="392073"/>
          </a:xfrm>
          <a:prstGeom prst="rect">
            <a:avLst/>
          </a:prstGeom>
          <a:noFill/>
          <a:ln/>
        </p:spPr>
        <p:txBody>
          <a:bodyPr wrap="none" rtlCol="0" anchor="t"/>
          <a:lstStyle/>
          <a:p>
            <a:pPr marL="0" indent="0" algn="ctr">
              <a:lnSpc>
                <a:spcPts val="3088"/>
              </a:lnSpc>
              <a:buNone/>
            </a:pPr>
            <a:r>
              <a:rPr lang="en-US" sz="2470" b="1" dirty="0">
                <a:solidFill>
                  <a:srgbClr val="48A8E2"/>
                </a:solidFill>
                <a:latin typeface="Nunito" pitchFamily="34" charset="0"/>
                <a:ea typeface="Nunito" pitchFamily="34" charset="-122"/>
                <a:cs typeface="Nunito" pitchFamily="34" charset="-120"/>
              </a:rPr>
              <a:t>4</a:t>
            </a:r>
            <a:endParaRPr lang="en-US" sz="2470" dirty="0"/>
          </a:p>
        </p:txBody>
      </p:sp>
      <p:sp>
        <p:nvSpPr>
          <p:cNvPr id="19" name="Text 16"/>
          <p:cNvSpPr/>
          <p:nvPr/>
        </p:nvSpPr>
        <p:spPr>
          <a:xfrm>
            <a:off x="8148399" y="5024676"/>
            <a:ext cx="2614017" cy="326827"/>
          </a:xfrm>
          <a:prstGeom prst="rect">
            <a:avLst/>
          </a:prstGeom>
          <a:noFill/>
          <a:ln/>
        </p:spPr>
        <p:txBody>
          <a:bodyPr wrap="none" rtlCol="0" anchor="t"/>
          <a:lstStyle/>
          <a:p>
            <a:pPr marL="0" indent="0">
              <a:lnSpc>
                <a:spcPts val="2573"/>
              </a:lnSpc>
              <a:buNone/>
            </a:pPr>
            <a:r>
              <a:rPr lang="en-US" sz="2058" b="1" dirty="0">
                <a:solidFill>
                  <a:srgbClr val="48A8E2"/>
                </a:solidFill>
                <a:latin typeface="Nunito" pitchFamily="34" charset="0"/>
                <a:ea typeface="Nunito" pitchFamily="34" charset="-122"/>
                <a:cs typeface="Nunito" pitchFamily="34" charset="-120"/>
              </a:rPr>
              <a:t>Eficiencia</a:t>
            </a:r>
            <a:endParaRPr lang="en-US" sz="2058" dirty="0"/>
          </a:p>
        </p:txBody>
      </p:sp>
      <p:sp>
        <p:nvSpPr>
          <p:cNvPr id="20" name="Text 17"/>
          <p:cNvSpPr/>
          <p:nvPr/>
        </p:nvSpPr>
        <p:spPr>
          <a:xfrm>
            <a:off x="8148399" y="5484733"/>
            <a:ext cx="4133612"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Las APIs reducen el tiempo y esfuerzo necesarios para integrar diferentes sistemas, mejorando la eficiencia general de los procesos.</a:t>
            </a:r>
            <a:endParaRPr lang="en-US" sz="175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756404"/>
            <a:ext cx="9933503" cy="1306830"/>
          </a:xfrm>
          <a:prstGeom prst="rect">
            <a:avLst/>
          </a:prstGeom>
          <a:noFill/>
          <a:ln/>
        </p:spPr>
        <p:txBody>
          <a:bodyPr wrap="squar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Beneficios de la documentación con Swagger</a:t>
            </a:r>
            <a:endParaRPr lang="en-US" sz="4117" dirty="0"/>
          </a:p>
        </p:txBody>
      </p:sp>
      <p:sp>
        <p:nvSpPr>
          <p:cNvPr id="5" name="Shape 2"/>
          <p:cNvSpPr/>
          <p:nvPr/>
        </p:nvSpPr>
        <p:spPr>
          <a:xfrm>
            <a:off x="2348389" y="2507575"/>
            <a:ext cx="4855726" cy="2371725"/>
          </a:xfrm>
          <a:prstGeom prst="roundRect">
            <a:avLst>
              <a:gd name="adj" fmla="val 16864"/>
            </a:avLst>
          </a:prstGeom>
          <a:solidFill>
            <a:srgbClr val="00002E"/>
          </a:solidFill>
          <a:ln w="22860">
            <a:solidFill>
              <a:srgbClr val="FFFFFF"/>
            </a:solidFill>
            <a:prstDash val="solid"/>
          </a:ln>
        </p:spPr>
      </p:sp>
      <p:sp>
        <p:nvSpPr>
          <p:cNvPr id="6" name="Text 3"/>
          <p:cNvSpPr/>
          <p:nvPr/>
        </p:nvSpPr>
        <p:spPr>
          <a:xfrm>
            <a:off x="2593419" y="2752606"/>
            <a:ext cx="2682002" cy="326827"/>
          </a:xfrm>
          <a:prstGeom prst="rect">
            <a:avLst/>
          </a:prstGeom>
          <a:noFill/>
          <a:ln/>
        </p:spPr>
        <p:txBody>
          <a:bodyPr wrap="non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Mejora la colaboración</a:t>
            </a:r>
            <a:endParaRPr lang="en-US" sz="2058" dirty="0"/>
          </a:p>
        </p:txBody>
      </p:sp>
      <p:sp>
        <p:nvSpPr>
          <p:cNvPr id="7" name="Text 4"/>
          <p:cNvSpPr/>
          <p:nvPr/>
        </p:nvSpPr>
        <p:spPr>
          <a:xfrm>
            <a:off x="2593419" y="3212663"/>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documentación de APIs con Swagger facilita la colaboración entre equipos, ya que proporciona una forma clara y unificada de entender y utilizar las APIs.</a:t>
            </a:r>
            <a:endParaRPr lang="en-US" sz="1750" dirty="0"/>
          </a:p>
        </p:txBody>
      </p:sp>
      <p:sp>
        <p:nvSpPr>
          <p:cNvPr id="8" name="Shape 5"/>
          <p:cNvSpPr/>
          <p:nvPr/>
        </p:nvSpPr>
        <p:spPr>
          <a:xfrm>
            <a:off x="7426285" y="2507575"/>
            <a:ext cx="4855726" cy="2371725"/>
          </a:xfrm>
          <a:prstGeom prst="roundRect">
            <a:avLst>
              <a:gd name="adj" fmla="val 16864"/>
            </a:avLst>
          </a:prstGeom>
          <a:solidFill>
            <a:srgbClr val="00002E"/>
          </a:solidFill>
          <a:ln w="22860">
            <a:solidFill>
              <a:srgbClr val="FFFFFF"/>
            </a:solidFill>
            <a:prstDash val="solid"/>
          </a:ln>
        </p:spPr>
      </p:sp>
      <p:sp>
        <p:nvSpPr>
          <p:cNvPr id="9" name="Text 6"/>
          <p:cNvSpPr/>
          <p:nvPr/>
        </p:nvSpPr>
        <p:spPr>
          <a:xfrm>
            <a:off x="7671316" y="2752606"/>
            <a:ext cx="2614017" cy="326827"/>
          </a:xfrm>
          <a:prstGeom prst="rect">
            <a:avLst/>
          </a:prstGeom>
          <a:noFill/>
          <a:ln/>
        </p:spPr>
        <p:txBody>
          <a:bodyPr wrap="non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Acelera el desarrollo</a:t>
            </a:r>
            <a:endParaRPr lang="en-US" sz="2058" dirty="0"/>
          </a:p>
        </p:txBody>
      </p:sp>
      <p:sp>
        <p:nvSpPr>
          <p:cNvPr id="10" name="Text 7"/>
          <p:cNvSpPr/>
          <p:nvPr/>
        </p:nvSpPr>
        <p:spPr>
          <a:xfrm>
            <a:off x="7671316" y="3212663"/>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Al tener una documentación clara y accesible, los desarrolladores pueden integrar más rápidamente las APIs en sus proyectos, lo que aumenta la eficiencia y la productividad.</a:t>
            </a:r>
            <a:endParaRPr lang="en-US" sz="1750" dirty="0"/>
          </a:p>
        </p:txBody>
      </p:sp>
      <p:sp>
        <p:nvSpPr>
          <p:cNvPr id="11" name="Shape 8"/>
          <p:cNvSpPr/>
          <p:nvPr/>
        </p:nvSpPr>
        <p:spPr>
          <a:xfrm>
            <a:off x="2348389" y="5101471"/>
            <a:ext cx="4855726" cy="2371725"/>
          </a:xfrm>
          <a:prstGeom prst="roundRect">
            <a:avLst>
              <a:gd name="adj" fmla="val 16864"/>
            </a:avLst>
          </a:prstGeom>
          <a:solidFill>
            <a:srgbClr val="00002E"/>
          </a:solidFill>
          <a:ln w="22860">
            <a:solidFill>
              <a:srgbClr val="FFFFFF"/>
            </a:solidFill>
            <a:prstDash val="solid"/>
          </a:ln>
        </p:spPr>
      </p:sp>
      <p:sp>
        <p:nvSpPr>
          <p:cNvPr id="12" name="Text 9"/>
          <p:cNvSpPr/>
          <p:nvPr/>
        </p:nvSpPr>
        <p:spPr>
          <a:xfrm>
            <a:off x="2593419" y="5346502"/>
            <a:ext cx="2614017" cy="326827"/>
          </a:xfrm>
          <a:prstGeom prst="rect">
            <a:avLst/>
          </a:prstGeom>
          <a:noFill/>
          <a:ln/>
        </p:spPr>
        <p:txBody>
          <a:bodyPr wrap="non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Garantiza la calidad</a:t>
            </a:r>
            <a:endParaRPr lang="en-US" sz="2058" dirty="0"/>
          </a:p>
        </p:txBody>
      </p:sp>
      <p:sp>
        <p:nvSpPr>
          <p:cNvPr id="13" name="Text 10"/>
          <p:cNvSpPr/>
          <p:nvPr/>
        </p:nvSpPr>
        <p:spPr>
          <a:xfrm>
            <a:off x="2593419" y="5806559"/>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documentación con Swagger, junto con las pruebas unitarias y de integración, ayuda a mantener la coherencia y la calidad de las APIs a lo largo del ciclo de vida de desarrollo.</a:t>
            </a:r>
            <a:endParaRPr lang="en-US" sz="1750" dirty="0"/>
          </a:p>
        </p:txBody>
      </p:sp>
      <p:sp>
        <p:nvSpPr>
          <p:cNvPr id="14" name="Shape 11"/>
          <p:cNvSpPr/>
          <p:nvPr/>
        </p:nvSpPr>
        <p:spPr>
          <a:xfrm>
            <a:off x="7426285" y="5101471"/>
            <a:ext cx="4855726" cy="2371725"/>
          </a:xfrm>
          <a:prstGeom prst="roundRect">
            <a:avLst>
              <a:gd name="adj" fmla="val 16864"/>
            </a:avLst>
          </a:prstGeom>
          <a:solidFill>
            <a:srgbClr val="00002E"/>
          </a:solidFill>
          <a:ln w="22860">
            <a:solidFill>
              <a:srgbClr val="FFFFFF"/>
            </a:solidFill>
            <a:prstDash val="solid"/>
          </a:ln>
        </p:spPr>
      </p:sp>
      <p:sp>
        <p:nvSpPr>
          <p:cNvPr id="15" name="Text 12"/>
          <p:cNvSpPr/>
          <p:nvPr/>
        </p:nvSpPr>
        <p:spPr>
          <a:xfrm>
            <a:off x="7671316" y="5346502"/>
            <a:ext cx="3909179" cy="326827"/>
          </a:xfrm>
          <a:prstGeom prst="rect">
            <a:avLst/>
          </a:prstGeom>
          <a:noFill/>
          <a:ln/>
        </p:spPr>
        <p:txBody>
          <a:bodyPr wrap="none" rtlCol="0" anchor="t"/>
          <a:lstStyle/>
          <a:p>
            <a:pPr marL="0" indent="0">
              <a:lnSpc>
                <a:spcPts val="2573"/>
              </a:lnSpc>
              <a:buNone/>
            </a:pPr>
            <a:r>
              <a:rPr lang="en-US" sz="2058" b="1" dirty="0">
                <a:solidFill>
                  <a:srgbClr val="48A8E2"/>
                </a:solidFill>
                <a:latin typeface="Nunito" pitchFamily="34" charset="0"/>
                <a:ea typeface="Nunito" pitchFamily="34" charset="-122"/>
                <a:cs typeface="Nunito" pitchFamily="34" charset="-120"/>
              </a:rPr>
              <a:t>Mejora la experiencia del usuario</a:t>
            </a:r>
            <a:endParaRPr lang="en-US" sz="2058" dirty="0"/>
          </a:p>
        </p:txBody>
      </p:sp>
      <p:sp>
        <p:nvSpPr>
          <p:cNvPr id="16" name="Text 13"/>
          <p:cNvSpPr/>
          <p:nvPr/>
        </p:nvSpPr>
        <p:spPr>
          <a:xfrm>
            <a:off x="7671316" y="5806559"/>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Una documentación clara y fácil de usar mejora la experiencia de los usuarios que consumen las APIs, lo que favorece su adopción y uso.</a:t>
            </a:r>
            <a:endParaRPr lang="en-US" sz="175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2170509"/>
          </a:xfrm>
          <a:prstGeom prst="rect">
            <a:avLst/>
          </a:prstGeom>
        </p:spPr>
      </p:pic>
      <p:sp>
        <p:nvSpPr>
          <p:cNvPr id="5" name="Text 1"/>
          <p:cNvSpPr/>
          <p:nvPr/>
        </p:nvSpPr>
        <p:spPr>
          <a:xfrm>
            <a:off x="3433762" y="2652236"/>
            <a:ext cx="6299240" cy="510778"/>
          </a:xfrm>
          <a:prstGeom prst="rect">
            <a:avLst/>
          </a:prstGeom>
          <a:noFill/>
          <a:ln/>
        </p:spPr>
        <p:txBody>
          <a:bodyPr wrap="none" rtlCol="0" anchor="t"/>
          <a:lstStyle/>
          <a:p>
            <a:pPr marL="0" indent="0">
              <a:lnSpc>
                <a:spcPts val="4021"/>
              </a:lnSpc>
              <a:buNone/>
            </a:pPr>
            <a:r>
              <a:rPr lang="en-US" sz="3217" b="1" dirty="0">
                <a:solidFill>
                  <a:srgbClr val="FFFFFF"/>
                </a:solidFill>
                <a:latin typeface="Nunito" pitchFamily="34" charset="0"/>
                <a:ea typeface="Nunito" pitchFamily="34" charset="-122"/>
                <a:cs typeface="Nunito" pitchFamily="34" charset="-120"/>
              </a:rPr>
              <a:t>Pruebas unitarias y de integración</a:t>
            </a:r>
            <a:endParaRPr lang="en-US" sz="3217" dirty="0"/>
          </a:p>
        </p:txBody>
      </p:sp>
      <p:sp>
        <p:nvSpPr>
          <p:cNvPr id="6" name="Shape 2"/>
          <p:cNvSpPr/>
          <p:nvPr/>
        </p:nvSpPr>
        <p:spPr>
          <a:xfrm>
            <a:off x="3433762" y="3423404"/>
            <a:ext cx="2471857" cy="4324469"/>
          </a:xfrm>
          <a:prstGeom prst="roundRect">
            <a:avLst>
              <a:gd name="adj" fmla="val 12645"/>
            </a:avLst>
          </a:prstGeom>
          <a:solidFill>
            <a:srgbClr val="00002E"/>
          </a:solidFill>
          <a:ln w="15240">
            <a:solidFill>
              <a:srgbClr val="FFFFFF"/>
            </a:solidFill>
            <a:prstDash val="solid"/>
          </a:ln>
        </p:spPr>
      </p:sp>
      <p:sp>
        <p:nvSpPr>
          <p:cNvPr id="7" name="Text 3"/>
          <p:cNvSpPr/>
          <p:nvPr/>
        </p:nvSpPr>
        <p:spPr>
          <a:xfrm>
            <a:off x="3622596" y="3612237"/>
            <a:ext cx="2094190" cy="510778"/>
          </a:xfrm>
          <a:prstGeom prst="rect">
            <a:avLst/>
          </a:prstGeom>
          <a:noFill/>
          <a:ln/>
        </p:spPr>
        <p:txBody>
          <a:bodyPr wrap="square" rtlCol="0" anchor="t"/>
          <a:lstStyle/>
          <a:p>
            <a:pPr marL="0" indent="0">
              <a:lnSpc>
                <a:spcPts val="2011"/>
              </a:lnSpc>
              <a:buNone/>
            </a:pPr>
            <a:r>
              <a:rPr lang="en-US" sz="1609" b="1" dirty="0">
                <a:solidFill>
                  <a:srgbClr val="F2B42D"/>
                </a:solidFill>
                <a:latin typeface="Nunito" pitchFamily="34" charset="0"/>
                <a:ea typeface="Nunito" pitchFamily="34" charset="-122"/>
                <a:cs typeface="Nunito" pitchFamily="34" charset="-120"/>
              </a:rPr>
              <a:t>Pruebas unitarias con JUnit y Mockito</a:t>
            </a:r>
            <a:endParaRPr lang="en-US" sz="1609" dirty="0"/>
          </a:p>
        </p:txBody>
      </p:sp>
      <p:sp>
        <p:nvSpPr>
          <p:cNvPr id="8" name="Text 4"/>
          <p:cNvSpPr/>
          <p:nvPr/>
        </p:nvSpPr>
        <p:spPr>
          <a:xfrm>
            <a:off x="3622596" y="4227195"/>
            <a:ext cx="2094190" cy="3054191"/>
          </a:xfrm>
          <a:prstGeom prst="rect">
            <a:avLst/>
          </a:prstGeom>
          <a:noFill/>
          <a:ln/>
        </p:spPr>
        <p:txBody>
          <a:bodyPr wrap="square" rtlCol="0" anchor="t"/>
          <a:lstStyle/>
          <a:p>
            <a:pPr marL="0" indent="0">
              <a:lnSpc>
                <a:spcPts val="2188"/>
              </a:lnSpc>
              <a:buNone/>
            </a:pPr>
            <a:r>
              <a:rPr lang="en-US" sz="1367" dirty="0">
                <a:solidFill>
                  <a:srgbClr val="FFFFFF"/>
                </a:solidFill>
                <a:latin typeface="PT Sans" pitchFamily="34" charset="0"/>
                <a:ea typeface="PT Sans" pitchFamily="34" charset="-122"/>
                <a:cs typeface="PT Sans" pitchFamily="34" charset="-120"/>
              </a:rPr>
              <a:t>Las pruebas unitarias son fundamentales para garantizar la calidad y la fiabilidad de las aplicaciones. JUnit es un framework de pruebas unitarias de Java, mientras que Mockito permite crear mocks y espías para simular el comportamiento de dependencias externas.</a:t>
            </a:r>
            <a:endParaRPr lang="en-US" sz="1367" dirty="0"/>
          </a:p>
        </p:txBody>
      </p:sp>
      <p:sp>
        <p:nvSpPr>
          <p:cNvPr id="9" name="Shape 5"/>
          <p:cNvSpPr/>
          <p:nvPr/>
        </p:nvSpPr>
        <p:spPr>
          <a:xfrm>
            <a:off x="6079212" y="3423404"/>
            <a:ext cx="2471857" cy="4324469"/>
          </a:xfrm>
          <a:prstGeom prst="roundRect">
            <a:avLst>
              <a:gd name="adj" fmla="val 12645"/>
            </a:avLst>
          </a:prstGeom>
          <a:solidFill>
            <a:srgbClr val="00002E"/>
          </a:solidFill>
          <a:ln w="15240">
            <a:solidFill>
              <a:srgbClr val="FFFFFF"/>
            </a:solidFill>
            <a:prstDash val="solid"/>
          </a:ln>
        </p:spPr>
      </p:sp>
      <p:sp>
        <p:nvSpPr>
          <p:cNvPr id="10" name="Text 6"/>
          <p:cNvSpPr/>
          <p:nvPr/>
        </p:nvSpPr>
        <p:spPr>
          <a:xfrm>
            <a:off x="6268045" y="3612237"/>
            <a:ext cx="2094190" cy="766167"/>
          </a:xfrm>
          <a:prstGeom prst="rect">
            <a:avLst/>
          </a:prstGeom>
          <a:noFill/>
          <a:ln/>
        </p:spPr>
        <p:txBody>
          <a:bodyPr wrap="square" rtlCol="0" anchor="t"/>
          <a:lstStyle/>
          <a:p>
            <a:pPr marL="0" indent="0">
              <a:lnSpc>
                <a:spcPts val="2011"/>
              </a:lnSpc>
              <a:buNone/>
            </a:pPr>
            <a:r>
              <a:rPr lang="en-US" sz="1609" b="1" dirty="0">
                <a:solidFill>
                  <a:srgbClr val="D7425E"/>
                </a:solidFill>
                <a:latin typeface="Nunito" pitchFamily="34" charset="0"/>
                <a:ea typeface="Nunito" pitchFamily="34" charset="-122"/>
                <a:cs typeface="Nunito" pitchFamily="34" charset="-120"/>
              </a:rPr>
              <a:t>Pruebas de integración con Spring Boot Test</a:t>
            </a:r>
            <a:endParaRPr lang="en-US" sz="1609" dirty="0"/>
          </a:p>
        </p:txBody>
      </p:sp>
      <p:sp>
        <p:nvSpPr>
          <p:cNvPr id="11" name="Text 7"/>
          <p:cNvSpPr/>
          <p:nvPr/>
        </p:nvSpPr>
        <p:spPr>
          <a:xfrm>
            <a:off x="6268045" y="4482584"/>
            <a:ext cx="2094190" cy="2776538"/>
          </a:xfrm>
          <a:prstGeom prst="rect">
            <a:avLst/>
          </a:prstGeom>
          <a:noFill/>
          <a:ln/>
        </p:spPr>
        <p:txBody>
          <a:bodyPr wrap="square" rtlCol="0" anchor="t"/>
          <a:lstStyle/>
          <a:p>
            <a:pPr marL="0" indent="0">
              <a:lnSpc>
                <a:spcPts val="2188"/>
              </a:lnSpc>
              <a:buNone/>
            </a:pPr>
            <a:r>
              <a:rPr lang="en-US" sz="1367" dirty="0">
                <a:solidFill>
                  <a:srgbClr val="FFFFFF"/>
                </a:solidFill>
                <a:latin typeface="PT Sans" pitchFamily="34" charset="0"/>
                <a:ea typeface="PT Sans" pitchFamily="34" charset="-122"/>
                <a:cs typeface="PT Sans" pitchFamily="34" charset="-120"/>
              </a:rPr>
              <a:t>Las pruebas de integración verifican cómo interactúan los diferentes componentes de una aplicación. Spring Boot Test proporciona una serie de herramientas y utilidades que facilitan la creación de pruebas de integración para aplicaciones Spring Boot.</a:t>
            </a:r>
            <a:endParaRPr lang="en-US" sz="1367" dirty="0"/>
          </a:p>
        </p:txBody>
      </p:sp>
      <p:sp>
        <p:nvSpPr>
          <p:cNvPr id="12" name="Shape 8"/>
          <p:cNvSpPr/>
          <p:nvPr/>
        </p:nvSpPr>
        <p:spPr>
          <a:xfrm>
            <a:off x="8724662" y="3423404"/>
            <a:ext cx="2471857" cy="4324469"/>
          </a:xfrm>
          <a:prstGeom prst="roundRect">
            <a:avLst>
              <a:gd name="adj" fmla="val 12645"/>
            </a:avLst>
          </a:prstGeom>
          <a:solidFill>
            <a:srgbClr val="00002E"/>
          </a:solidFill>
          <a:ln w="15240">
            <a:solidFill>
              <a:srgbClr val="FFFFFF"/>
            </a:solidFill>
            <a:prstDash val="solid"/>
          </a:ln>
        </p:spPr>
      </p:sp>
      <p:sp>
        <p:nvSpPr>
          <p:cNvPr id="13" name="Text 9"/>
          <p:cNvSpPr/>
          <p:nvPr/>
        </p:nvSpPr>
        <p:spPr>
          <a:xfrm>
            <a:off x="8913495" y="3612237"/>
            <a:ext cx="2094190" cy="510778"/>
          </a:xfrm>
          <a:prstGeom prst="rect">
            <a:avLst/>
          </a:prstGeom>
          <a:noFill/>
          <a:ln/>
        </p:spPr>
        <p:txBody>
          <a:bodyPr wrap="square" rtlCol="0" anchor="t"/>
          <a:lstStyle/>
          <a:p>
            <a:pPr marL="0" indent="0">
              <a:lnSpc>
                <a:spcPts val="2011"/>
              </a:lnSpc>
              <a:buNone/>
            </a:pPr>
            <a:r>
              <a:rPr lang="en-US" sz="1609" b="1" dirty="0">
                <a:solidFill>
                  <a:srgbClr val="DD785E"/>
                </a:solidFill>
                <a:latin typeface="Nunito" pitchFamily="34" charset="0"/>
                <a:ea typeface="Nunito" pitchFamily="34" charset="-122"/>
                <a:cs typeface="Nunito" pitchFamily="34" charset="-120"/>
              </a:rPr>
              <a:t>Cobertura de código y buenas prácticas</a:t>
            </a:r>
            <a:endParaRPr lang="en-US" sz="1609" dirty="0"/>
          </a:p>
        </p:txBody>
      </p:sp>
      <p:sp>
        <p:nvSpPr>
          <p:cNvPr id="14" name="Text 10"/>
          <p:cNvSpPr/>
          <p:nvPr/>
        </p:nvSpPr>
        <p:spPr>
          <a:xfrm>
            <a:off x="8913495" y="4227195"/>
            <a:ext cx="2094190" cy="3331845"/>
          </a:xfrm>
          <a:prstGeom prst="rect">
            <a:avLst/>
          </a:prstGeom>
          <a:noFill/>
          <a:ln/>
        </p:spPr>
        <p:txBody>
          <a:bodyPr wrap="square" rtlCol="0" anchor="t"/>
          <a:lstStyle/>
          <a:p>
            <a:pPr marL="0" indent="0">
              <a:lnSpc>
                <a:spcPts val="2188"/>
              </a:lnSpc>
              <a:buNone/>
            </a:pPr>
            <a:r>
              <a:rPr lang="en-US" sz="1367" dirty="0">
                <a:solidFill>
                  <a:srgbClr val="FFFFFF"/>
                </a:solidFill>
                <a:latin typeface="PT Sans" pitchFamily="34" charset="0"/>
                <a:ea typeface="PT Sans" pitchFamily="34" charset="-122"/>
                <a:cs typeface="PT Sans" pitchFamily="34" charset="-120"/>
              </a:rPr>
              <a:t>Medir la cobertura de código es esencial para garantizar que las pruebas cubren adecuadamente la lógica de la aplicación. Además, seguir buenas prácticas de pruebas, como la separación de responsabilidades y la búsqueda de fallos, ayuda a mantener un código más limpio y confiable.</a:t>
            </a:r>
            <a:endParaRPr lang="en-US" sz="1367"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665559"/>
            <a:ext cx="8845868"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Pruebas unitarias con JUnit y Mockito</a:t>
            </a:r>
            <a:endParaRPr lang="en-US" sz="4117" dirty="0"/>
          </a:p>
        </p:txBody>
      </p:sp>
      <p:pic>
        <p:nvPicPr>
          <p:cNvPr id="6" name="Image 2" descr="preencoded.png"/>
          <p:cNvPicPr>
            <a:picLocks noChangeAspect="1"/>
          </p:cNvPicPr>
          <p:nvPr/>
        </p:nvPicPr>
        <p:blipFill>
          <a:blip r:embed="rId5"/>
          <a:stretch>
            <a:fillRect/>
          </a:stretch>
        </p:blipFill>
        <p:spPr>
          <a:xfrm>
            <a:off x="833199" y="1652230"/>
            <a:ext cx="1110972" cy="1970603"/>
          </a:xfrm>
          <a:prstGeom prst="rect">
            <a:avLst/>
          </a:prstGeom>
        </p:spPr>
      </p:pic>
      <p:sp>
        <p:nvSpPr>
          <p:cNvPr id="7" name="Text 2"/>
          <p:cNvSpPr/>
          <p:nvPr/>
        </p:nvSpPr>
        <p:spPr>
          <a:xfrm>
            <a:off x="2277428" y="1874401"/>
            <a:ext cx="2801660"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Definir casos de prueba</a:t>
            </a:r>
            <a:endParaRPr lang="en-US" sz="2058" dirty="0"/>
          </a:p>
        </p:txBody>
      </p:sp>
      <p:sp>
        <p:nvSpPr>
          <p:cNvPr id="8" name="Text 3"/>
          <p:cNvSpPr/>
          <p:nvPr/>
        </p:nvSpPr>
        <p:spPr>
          <a:xfrm>
            <a:off x="2277428" y="2334458"/>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El primer paso es identificar los casos de prueba relevantes para los métodos o clases que se van a probar. Esto ayuda a garantizar que se cubren todos los escenarios importantes.</a:t>
            </a:r>
            <a:endParaRPr lang="en-US" sz="1750" dirty="0"/>
          </a:p>
        </p:txBody>
      </p:sp>
      <p:pic>
        <p:nvPicPr>
          <p:cNvPr id="9" name="Image 3" descr="preencoded.png"/>
          <p:cNvPicPr>
            <a:picLocks noChangeAspect="1"/>
          </p:cNvPicPr>
          <p:nvPr/>
        </p:nvPicPr>
        <p:blipFill>
          <a:blip r:embed="rId6"/>
          <a:stretch>
            <a:fillRect/>
          </a:stretch>
        </p:blipFill>
        <p:spPr>
          <a:xfrm>
            <a:off x="833199" y="3622834"/>
            <a:ext cx="1110972" cy="1970603"/>
          </a:xfrm>
          <a:prstGeom prst="rect">
            <a:avLst/>
          </a:prstGeom>
        </p:spPr>
      </p:pic>
      <p:sp>
        <p:nvSpPr>
          <p:cNvPr id="10" name="Text 4"/>
          <p:cNvSpPr/>
          <p:nvPr/>
        </p:nvSpPr>
        <p:spPr>
          <a:xfrm>
            <a:off x="2277428" y="3845004"/>
            <a:ext cx="2777133"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Crear pruebas unitarias</a:t>
            </a:r>
            <a:endParaRPr lang="en-US" sz="2058" dirty="0"/>
          </a:p>
        </p:txBody>
      </p:sp>
      <p:sp>
        <p:nvSpPr>
          <p:cNvPr id="11" name="Text 5"/>
          <p:cNvSpPr/>
          <p:nvPr/>
        </p:nvSpPr>
        <p:spPr>
          <a:xfrm>
            <a:off x="2277428" y="4305062"/>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Utilizando JUnit, se escriben las pruebas unitarias que verifican el comportamiento esperado de los métodos o clases. Estas pruebas deben ser independientes y fáciles de mantener.</a:t>
            </a:r>
            <a:endParaRPr lang="en-US" sz="1750" dirty="0"/>
          </a:p>
        </p:txBody>
      </p:sp>
      <p:pic>
        <p:nvPicPr>
          <p:cNvPr id="12" name="Image 4" descr="preencoded.png"/>
          <p:cNvPicPr>
            <a:picLocks noChangeAspect="1"/>
          </p:cNvPicPr>
          <p:nvPr/>
        </p:nvPicPr>
        <p:blipFill>
          <a:blip r:embed="rId7"/>
          <a:stretch>
            <a:fillRect/>
          </a:stretch>
        </p:blipFill>
        <p:spPr>
          <a:xfrm>
            <a:off x="833199" y="5593437"/>
            <a:ext cx="1110972" cy="1970603"/>
          </a:xfrm>
          <a:prstGeom prst="rect">
            <a:avLst/>
          </a:prstGeom>
        </p:spPr>
      </p:pic>
      <p:sp>
        <p:nvSpPr>
          <p:cNvPr id="13" name="Text 6"/>
          <p:cNvSpPr/>
          <p:nvPr/>
        </p:nvSpPr>
        <p:spPr>
          <a:xfrm>
            <a:off x="2277428" y="5815608"/>
            <a:ext cx="2614017"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Utilizar Mockito</a:t>
            </a:r>
            <a:endParaRPr lang="en-US" sz="2058" dirty="0"/>
          </a:p>
        </p:txBody>
      </p:sp>
      <p:sp>
        <p:nvSpPr>
          <p:cNvPr id="14" name="Text 7"/>
          <p:cNvSpPr/>
          <p:nvPr/>
        </p:nvSpPr>
        <p:spPr>
          <a:xfrm>
            <a:off x="2277428" y="6275665"/>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Mockito se usa para simular el comportamiento de dependencias externas, como servicios o repositorios. Esto permite probar los componentes de manera aislada y garantizar su correcto funcionamiento.</a:t>
            </a:r>
            <a:endParaRPr lang="en-US" sz="175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035368"/>
            <a:ext cx="9933503" cy="1306830"/>
          </a:xfrm>
          <a:prstGeom prst="rect">
            <a:avLst/>
          </a:prstGeom>
          <a:noFill/>
          <a:ln/>
        </p:spPr>
        <p:txBody>
          <a:bodyPr wrap="squar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Pruebas de integración con Spring Boot Test</a:t>
            </a:r>
            <a:endParaRPr lang="en-US" sz="4117" dirty="0"/>
          </a:p>
        </p:txBody>
      </p:sp>
      <p:pic>
        <p:nvPicPr>
          <p:cNvPr id="5" name="Image 1" descr="preencoded.png"/>
          <p:cNvPicPr>
            <a:picLocks noChangeAspect="1"/>
          </p:cNvPicPr>
          <p:nvPr/>
        </p:nvPicPr>
        <p:blipFill>
          <a:blip r:embed="rId4"/>
          <a:stretch>
            <a:fillRect/>
          </a:stretch>
        </p:blipFill>
        <p:spPr>
          <a:xfrm>
            <a:off x="2348389" y="2786539"/>
            <a:ext cx="555427" cy="555427"/>
          </a:xfrm>
          <a:prstGeom prst="rect">
            <a:avLst/>
          </a:prstGeom>
        </p:spPr>
      </p:pic>
      <p:sp>
        <p:nvSpPr>
          <p:cNvPr id="6" name="Text 2"/>
          <p:cNvSpPr/>
          <p:nvPr/>
        </p:nvSpPr>
        <p:spPr>
          <a:xfrm>
            <a:off x="2348389" y="3564136"/>
            <a:ext cx="2233374" cy="653653"/>
          </a:xfrm>
          <a:prstGeom prst="rect">
            <a:avLst/>
          </a:prstGeom>
          <a:noFill/>
          <a:ln/>
        </p:spPr>
        <p:txBody>
          <a:bodyPr wrap="squar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Pruebas de integración</a:t>
            </a:r>
            <a:endParaRPr lang="en-US" sz="2058" dirty="0"/>
          </a:p>
        </p:txBody>
      </p:sp>
      <p:sp>
        <p:nvSpPr>
          <p:cNvPr id="7" name="Text 3"/>
          <p:cNvSpPr/>
          <p:nvPr/>
        </p:nvSpPr>
        <p:spPr>
          <a:xfrm>
            <a:off x="2348389" y="4351020"/>
            <a:ext cx="2233374" cy="284321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Las pruebas de integración verifican cómo interactúan los diferentes componentes de la aplicación, como controladores, servicios y repositorios.</a:t>
            </a:r>
            <a:endParaRPr lang="en-US" sz="1750" dirty="0"/>
          </a:p>
        </p:txBody>
      </p:sp>
      <p:pic>
        <p:nvPicPr>
          <p:cNvPr id="8" name="Image 2" descr="preencoded.png"/>
          <p:cNvPicPr>
            <a:picLocks noChangeAspect="1"/>
          </p:cNvPicPr>
          <p:nvPr/>
        </p:nvPicPr>
        <p:blipFill>
          <a:blip r:embed="rId5"/>
          <a:stretch>
            <a:fillRect/>
          </a:stretch>
        </p:blipFill>
        <p:spPr>
          <a:xfrm>
            <a:off x="4915019" y="2786539"/>
            <a:ext cx="555427" cy="555427"/>
          </a:xfrm>
          <a:prstGeom prst="rect">
            <a:avLst/>
          </a:prstGeom>
        </p:spPr>
      </p:pic>
      <p:sp>
        <p:nvSpPr>
          <p:cNvPr id="9" name="Text 4"/>
          <p:cNvSpPr/>
          <p:nvPr/>
        </p:nvSpPr>
        <p:spPr>
          <a:xfrm>
            <a:off x="4915019" y="3564136"/>
            <a:ext cx="2233493"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Spring Boot Test</a:t>
            </a:r>
            <a:endParaRPr lang="en-US" sz="2058" dirty="0"/>
          </a:p>
        </p:txBody>
      </p:sp>
      <p:sp>
        <p:nvSpPr>
          <p:cNvPr id="10" name="Text 5"/>
          <p:cNvSpPr/>
          <p:nvPr/>
        </p:nvSpPr>
        <p:spPr>
          <a:xfrm>
            <a:off x="4915019" y="4024193"/>
            <a:ext cx="2233493" cy="2487811"/>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Spring Boot Test proporciona utilidades y anotaciones que facilitan la creación de pruebas de integración para aplicaciones Spring Boot.</a:t>
            </a:r>
            <a:endParaRPr lang="en-US" sz="1750" dirty="0"/>
          </a:p>
        </p:txBody>
      </p:sp>
      <p:pic>
        <p:nvPicPr>
          <p:cNvPr id="11" name="Image 3" descr="preencoded.png"/>
          <p:cNvPicPr>
            <a:picLocks noChangeAspect="1"/>
          </p:cNvPicPr>
          <p:nvPr/>
        </p:nvPicPr>
        <p:blipFill>
          <a:blip r:embed="rId6"/>
          <a:stretch>
            <a:fillRect/>
          </a:stretch>
        </p:blipFill>
        <p:spPr>
          <a:xfrm>
            <a:off x="7481768" y="2786539"/>
            <a:ext cx="555427" cy="555427"/>
          </a:xfrm>
          <a:prstGeom prst="rect">
            <a:avLst/>
          </a:prstGeom>
        </p:spPr>
      </p:pic>
      <p:sp>
        <p:nvSpPr>
          <p:cNvPr id="12" name="Text 6"/>
          <p:cNvSpPr/>
          <p:nvPr/>
        </p:nvSpPr>
        <p:spPr>
          <a:xfrm>
            <a:off x="7481768" y="3564136"/>
            <a:ext cx="2233374" cy="653653"/>
          </a:xfrm>
          <a:prstGeom prst="rect">
            <a:avLst/>
          </a:prstGeom>
          <a:noFill/>
          <a:ln/>
        </p:spPr>
        <p:txBody>
          <a:bodyPr wrap="squar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Validación de endpoints</a:t>
            </a:r>
            <a:endParaRPr lang="en-US" sz="2058" dirty="0"/>
          </a:p>
        </p:txBody>
      </p:sp>
      <p:sp>
        <p:nvSpPr>
          <p:cNvPr id="13" name="Text 7"/>
          <p:cNvSpPr/>
          <p:nvPr/>
        </p:nvSpPr>
        <p:spPr>
          <a:xfrm>
            <a:off x="7481768" y="4351020"/>
            <a:ext cx="2233374" cy="284321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Las pruebas de integración permiten validar el comportamiento de los endpoints de la API, incluidos los códigos de respuesta y los datos devueltos.</a:t>
            </a:r>
            <a:endParaRPr lang="en-US" sz="1750" dirty="0"/>
          </a:p>
        </p:txBody>
      </p:sp>
      <p:pic>
        <p:nvPicPr>
          <p:cNvPr id="14" name="Image 4" descr="preencoded.png"/>
          <p:cNvPicPr>
            <a:picLocks noChangeAspect="1"/>
          </p:cNvPicPr>
          <p:nvPr/>
        </p:nvPicPr>
        <p:blipFill>
          <a:blip r:embed="rId7"/>
          <a:stretch>
            <a:fillRect/>
          </a:stretch>
        </p:blipFill>
        <p:spPr>
          <a:xfrm>
            <a:off x="10048399" y="2786539"/>
            <a:ext cx="555427" cy="555427"/>
          </a:xfrm>
          <a:prstGeom prst="rect">
            <a:avLst/>
          </a:prstGeom>
        </p:spPr>
      </p:pic>
      <p:sp>
        <p:nvSpPr>
          <p:cNvPr id="15" name="Text 8"/>
          <p:cNvSpPr/>
          <p:nvPr/>
        </p:nvSpPr>
        <p:spPr>
          <a:xfrm>
            <a:off x="10048399" y="3564136"/>
            <a:ext cx="2233493" cy="653653"/>
          </a:xfrm>
          <a:prstGeom prst="rect">
            <a:avLst/>
          </a:prstGeom>
          <a:noFill/>
          <a:ln/>
        </p:spPr>
        <p:txBody>
          <a:bodyPr wrap="square" rtlCol="0" anchor="t"/>
          <a:lstStyle/>
          <a:p>
            <a:pPr marL="0" indent="0" algn="l">
              <a:lnSpc>
                <a:spcPts val="2573"/>
              </a:lnSpc>
              <a:buNone/>
            </a:pPr>
            <a:r>
              <a:rPr lang="en-US" sz="2058" b="1" dirty="0">
                <a:solidFill>
                  <a:srgbClr val="48A8E2"/>
                </a:solidFill>
                <a:latin typeface="Nunito" pitchFamily="34" charset="0"/>
                <a:ea typeface="Nunito" pitchFamily="34" charset="-122"/>
                <a:cs typeface="Nunito" pitchFamily="34" charset="-120"/>
              </a:rPr>
              <a:t>Cobertura de código</a:t>
            </a:r>
            <a:endParaRPr lang="en-US" sz="2058" dirty="0"/>
          </a:p>
        </p:txBody>
      </p:sp>
      <p:sp>
        <p:nvSpPr>
          <p:cNvPr id="16" name="Text 9"/>
          <p:cNvSpPr/>
          <p:nvPr/>
        </p:nvSpPr>
        <p:spPr>
          <a:xfrm>
            <a:off x="10048399" y="4351020"/>
            <a:ext cx="2233493" cy="284321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Las pruebas de integración, junto con las pruebas unitarias, ayudan a mantener una alta cobertura de código y a identificar posibles puntos débiles.</a:t>
            </a:r>
            <a:endParaRPr lang="en-US" sz="175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9125"/>
          </a:xfrm>
          <a:prstGeom prst="rect">
            <a:avLst/>
          </a:prstGeom>
          <a:solidFill>
            <a:srgbClr val="00002E">
              <a:alpha val="75000"/>
            </a:srgbClr>
          </a:solidFill>
          <a:ln/>
        </p:spPr>
      </p:sp>
      <p:sp>
        <p:nvSpPr>
          <p:cNvPr id="4" name="Text 1"/>
          <p:cNvSpPr/>
          <p:nvPr/>
        </p:nvSpPr>
        <p:spPr>
          <a:xfrm>
            <a:off x="2947035" y="537329"/>
            <a:ext cx="8237815" cy="574715"/>
          </a:xfrm>
          <a:prstGeom prst="rect">
            <a:avLst/>
          </a:prstGeom>
          <a:noFill/>
          <a:ln/>
        </p:spPr>
        <p:txBody>
          <a:bodyPr wrap="none" rtlCol="0" anchor="t"/>
          <a:lstStyle/>
          <a:p>
            <a:pPr marL="0" indent="0">
              <a:lnSpc>
                <a:spcPts val="4526"/>
              </a:lnSpc>
              <a:buNone/>
            </a:pPr>
            <a:r>
              <a:rPr lang="en-US" sz="3621" b="1" dirty="0">
                <a:solidFill>
                  <a:srgbClr val="FFFFFF"/>
                </a:solidFill>
                <a:latin typeface="Nunito" pitchFamily="34" charset="0"/>
                <a:ea typeface="Nunito" pitchFamily="34" charset="-122"/>
                <a:cs typeface="Nunito" pitchFamily="34" charset="-120"/>
              </a:rPr>
              <a:t>Cobertura de código y buenas prácticas</a:t>
            </a:r>
            <a:endParaRPr lang="en-US" sz="3621" dirty="0"/>
          </a:p>
        </p:txBody>
      </p:sp>
      <p:sp>
        <p:nvSpPr>
          <p:cNvPr id="5" name="Shape 2"/>
          <p:cNvSpPr/>
          <p:nvPr/>
        </p:nvSpPr>
        <p:spPr>
          <a:xfrm>
            <a:off x="2947035" y="1502807"/>
            <a:ext cx="8736330" cy="6198989"/>
          </a:xfrm>
          <a:prstGeom prst="roundRect">
            <a:avLst>
              <a:gd name="adj" fmla="val 5674"/>
            </a:avLst>
          </a:prstGeom>
          <a:solidFill>
            <a:srgbClr val="00002E"/>
          </a:solidFill>
          <a:ln w="45720">
            <a:solidFill>
              <a:srgbClr val="262654"/>
            </a:solidFill>
            <a:prstDash val="solid"/>
          </a:ln>
        </p:spPr>
      </p:sp>
      <p:sp>
        <p:nvSpPr>
          <p:cNvPr id="6" name="Text 3"/>
          <p:cNvSpPr/>
          <p:nvPr/>
        </p:nvSpPr>
        <p:spPr>
          <a:xfrm>
            <a:off x="3188137" y="1673304"/>
            <a:ext cx="3927872" cy="312539"/>
          </a:xfrm>
          <a:prstGeom prst="rect">
            <a:avLst/>
          </a:prstGeom>
          <a:noFill/>
          <a:ln/>
        </p:spPr>
        <p:txBody>
          <a:bodyPr wrap="non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Cobertura de código</a:t>
            </a:r>
            <a:endParaRPr lang="en-US" sz="1539" dirty="0"/>
          </a:p>
        </p:txBody>
      </p:sp>
      <p:sp>
        <p:nvSpPr>
          <p:cNvPr id="7" name="Text 4"/>
          <p:cNvSpPr/>
          <p:nvPr/>
        </p:nvSpPr>
        <p:spPr>
          <a:xfrm>
            <a:off x="7514392" y="1673304"/>
            <a:ext cx="3927872" cy="1875234"/>
          </a:xfrm>
          <a:prstGeom prst="rect">
            <a:avLst/>
          </a:prstGeom>
          <a:noFill/>
          <a:ln/>
        </p:spPr>
        <p:txBody>
          <a:bodyPr wrap="squar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La cobertura de código es una métrica que indica qué porcentaje del código fuente de una aplicación está siendo ejecutado por las pruebas. Un alto porcentaje de cobertura de código ayuda a garantizar que se han probado adecuadamente las diferentes funcionalidades.</a:t>
            </a:r>
            <a:endParaRPr lang="en-US" sz="1539" dirty="0"/>
          </a:p>
        </p:txBody>
      </p:sp>
      <p:sp>
        <p:nvSpPr>
          <p:cNvPr id="8" name="Text 5"/>
          <p:cNvSpPr/>
          <p:nvPr/>
        </p:nvSpPr>
        <p:spPr>
          <a:xfrm>
            <a:off x="3188137" y="3820954"/>
            <a:ext cx="3927872" cy="312539"/>
          </a:xfrm>
          <a:prstGeom prst="rect">
            <a:avLst/>
          </a:prstGeom>
          <a:noFill/>
          <a:ln/>
        </p:spPr>
        <p:txBody>
          <a:bodyPr wrap="non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Buenas prácticas</a:t>
            </a:r>
            <a:endParaRPr lang="en-US" sz="1539" dirty="0"/>
          </a:p>
        </p:txBody>
      </p:sp>
      <p:sp>
        <p:nvSpPr>
          <p:cNvPr id="9" name="Text 6"/>
          <p:cNvSpPr/>
          <p:nvPr/>
        </p:nvSpPr>
        <p:spPr>
          <a:xfrm>
            <a:off x="7514392" y="3820954"/>
            <a:ext cx="3927872" cy="1875234"/>
          </a:xfrm>
          <a:prstGeom prst="rect">
            <a:avLst/>
          </a:prstGeom>
          <a:noFill/>
          <a:ln/>
        </p:spPr>
        <p:txBody>
          <a:bodyPr wrap="squar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Algunas buenas prácticas en las pruebas incluyen: separar las responsabilidades de cada prueba, buscar fallos en lugar de solo verificar el comportamiento esperado, y mantener las pruebas independientes y fáciles de mantener.</a:t>
            </a:r>
            <a:endParaRPr lang="en-US" sz="1539" dirty="0"/>
          </a:p>
        </p:txBody>
      </p:sp>
      <p:sp>
        <p:nvSpPr>
          <p:cNvPr id="10" name="Text 7"/>
          <p:cNvSpPr/>
          <p:nvPr/>
        </p:nvSpPr>
        <p:spPr>
          <a:xfrm>
            <a:off x="3188137" y="5968603"/>
            <a:ext cx="3927872" cy="312539"/>
          </a:xfrm>
          <a:prstGeom prst="rect">
            <a:avLst/>
          </a:prstGeom>
          <a:noFill/>
          <a:ln/>
        </p:spPr>
        <p:txBody>
          <a:bodyPr wrap="non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Integración continua</a:t>
            </a:r>
            <a:endParaRPr lang="en-US" sz="1539" dirty="0"/>
          </a:p>
        </p:txBody>
      </p:sp>
      <p:sp>
        <p:nvSpPr>
          <p:cNvPr id="11" name="Text 8"/>
          <p:cNvSpPr/>
          <p:nvPr/>
        </p:nvSpPr>
        <p:spPr>
          <a:xfrm>
            <a:off x="7514392" y="5968603"/>
            <a:ext cx="3927872" cy="1562695"/>
          </a:xfrm>
          <a:prstGeom prst="rect">
            <a:avLst/>
          </a:prstGeom>
          <a:noFill/>
          <a:ln/>
        </p:spPr>
        <p:txBody>
          <a:bodyPr wrap="square" rtlCol="0" anchor="t"/>
          <a:lstStyle/>
          <a:p>
            <a:pPr marL="0" indent="0">
              <a:lnSpc>
                <a:spcPts val="2462"/>
              </a:lnSpc>
              <a:buNone/>
            </a:pPr>
            <a:r>
              <a:rPr lang="en-US" sz="1539" dirty="0">
                <a:solidFill>
                  <a:srgbClr val="FFFFFF"/>
                </a:solidFill>
                <a:latin typeface="PT Sans" pitchFamily="34" charset="0"/>
                <a:ea typeface="PT Sans" pitchFamily="34" charset="-122"/>
                <a:cs typeface="PT Sans" pitchFamily="34" charset="-120"/>
              </a:rPr>
              <a:t>Integrar las pruebas en un proceso de integración continua ayuda a detectar problemas de manera temprana y garantizar que los cambios en el código no introducen regresiones.</a:t>
            </a:r>
            <a:endParaRPr lang="en-US" sz="1539"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3408" y="783431"/>
            <a:ext cx="7489984" cy="3580448"/>
          </a:xfrm>
          <a:prstGeom prst="rect">
            <a:avLst/>
          </a:prstGeom>
          <a:noFill/>
          <a:ln/>
        </p:spPr>
        <p:txBody>
          <a:bodyPr wrap="square" rtlCol="0" anchor="t"/>
          <a:lstStyle/>
          <a:p>
            <a:pPr marL="0" indent="0">
              <a:lnSpc>
                <a:spcPts val="7049"/>
              </a:lnSpc>
              <a:buNone/>
            </a:pPr>
            <a:r>
              <a:rPr lang="en-US" sz="5639" b="1" dirty="0">
                <a:solidFill>
                  <a:srgbClr val="FFFFFF"/>
                </a:solidFill>
                <a:latin typeface="Nunito" pitchFamily="34" charset="0"/>
                <a:ea typeface="Nunito" pitchFamily="34" charset="-122"/>
                <a:cs typeface="Nunito" pitchFamily="34" charset="-120"/>
              </a:rPr>
              <a:t>Despliegue y Gestión de Microservicios en Entornos de Producción</a:t>
            </a:r>
            <a:endParaRPr lang="en-US" sz="5639" dirty="0"/>
          </a:p>
        </p:txBody>
      </p:sp>
      <p:sp>
        <p:nvSpPr>
          <p:cNvPr id="6" name="Text 2"/>
          <p:cNvSpPr/>
          <p:nvPr/>
        </p:nvSpPr>
        <p:spPr>
          <a:xfrm>
            <a:off x="6313408" y="4694634"/>
            <a:ext cx="7489984" cy="2117408"/>
          </a:xfrm>
          <a:prstGeom prst="rect">
            <a:avLst/>
          </a:prstGeom>
          <a:noFill/>
          <a:ln/>
        </p:spPr>
        <p:txBody>
          <a:bodyPr wrap="square" rtlCol="0" anchor="t"/>
          <a:lstStyle/>
          <a:p>
            <a:pPr marL="0" indent="0">
              <a:lnSpc>
                <a:spcPts val="2779"/>
              </a:lnSpc>
              <a:buNone/>
            </a:pPr>
            <a:r>
              <a:rPr lang="en-US" sz="1737" dirty="0">
                <a:solidFill>
                  <a:srgbClr val="FFFFFF"/>
                </a:solidFill>
                <a:latin typeface="PT Sans" pitchFamily="34" charset="0"/>
                <a:ea typeface="PT Sans" pitchFamily="34" charset="-122"/>
                <a:cs typeface="PT Sans" pitchFamily="34" charset="-120"/>
              </a:rPr>
              <a:t>En el mundo ágil y dinámico de las aplicaciones modernas, el despliegue y la gestión efectiva de microservicios en entornos de producción se han convertido en habilidades críticas para los equipos de desarrollo y operaciones. Este conjunto de secciones explorará los diversos aspectos del despliegue y la configuración de entornos de producción, desde el empaquetado de aplicaciones Spring Boot hasta estrategias de despliegue y alta disponibilidad.</a:t>
            </a:r>
            <a:endParaRPr lang="en-US" sz="1737" dirty="0"/>
          </a:p>
        </p:txBody>
      </p:sp>
      <p:sp>
        <p:nvSpPr>
          <p:cNvPr id="7" name="Shape 3"/>
          <p:cNvSpPr/>
          <p:nvPr/>
        </p:nvSpPr>
        <p:spPr>
          <a:xfrm>
            <a:off x="6313408" y="7076718"/>
            <a:ext cx="352901" cy="352901"/>
          </a:xfrm>
          <a:prstGeom prst="roundRect">
            <a:avLst>
              <a:gd name="adj" fmla="val 25908358"/>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6321028" y="7084338"/>
            <a:ext cx="337661" cy="337661"/>
          </a:xfrm>
          <a:prstGeom prst="rect">
            <a:avLst/>
          </a:prstGeom>
        </p:spPr>
      </p:pic>
      <p:sp>
        <p:nvSpPr>
          <p:cNvPr id="9" name="Text 4"/>
          <p:cNvSpPr/>
          <p:nvPr/>
        </p:nvSpPr>
        <p:spPr>
          <a:xfrm>
            <a:off x="6776561" y="7060168"/>
            <a:ext cx="1432203" cy="386001"/>
          </a:xfrm>
          <a:prstGeom prst="rect">
            <a:avLst/>
          </a:prstGeom>
          <a:noFill/>
          <a:ln/>
        </p:spPr>
        <p:txBody>
          <a:bodyPr wrap="none" rtlCol="0" anchor="t"/>
          <a:lstStyle/>
          <a:p>
            <a:pPr marL="0" indent="0" algn="l">
              <a:lnSpc>
                <a:spcPts val="3039"/>
              </a:lnSpc>
              <a:buNone/>
            </a:pPr>
            <a:r>
              <a:rPr lang="en-US" sz="2171" b="1" dirty="0">
                <a:solidFill>
                  <a:srgbClr val="FFFFFF"/>
                </a:solidFill>
                <a:latin typeface="PT Sans" pitchFamily="34" charset="0"/>
                <a:ea typeface="PT Sans" pitchFamily="34" charset="-122"/>
                <a:cs typeface="PT Sans" pitchFamily="34" charset="-120"/>
              </a:rPr>
              <a:t>by Francisco</a:t>
            </a:r>
            <a:endParaRPr lang="en-US" sz="2171"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465189" y="597813"/>
            <a:ext cx="9700022" cy="1276350"/>
          </a:xfrm>
          <a:prstGeom prst="rect">
            <a:avLst/>
          </a:prstGeom>
          <a:noFill/>
          <a:ln/>
        </p:spPr>
        <p:txBody>
          <a:bodyPr wrap="square" rtlCol="0" anchor="t"/>
          <a:lstStyle/>
          <a:p>
            <a:pPr marL="0" indent="0">
              <a:lnSpc>
                <a:spcPts val="5025"/>
              </a:lnSpc>
              <a:buNone/>
            </a:pPr>
            <a:r>
              <a:rPr lang="en-US" sz="4020" b="1" dirty="0">
                <a:solidFill>
                  <a:srgbClr val="FFFFFF"/>
                </a:solidFill>
                <a:latin typeface="Nunito" pitchFamily="34" charset="0"/>
                <a:ea typeface="Nunito" pitchFamily="34" charset="-122"/>
                <a:cs typeface="Nunito" pitchFamily="34" charset="-120"/>
              </a:rPr>
              <a:t>Empaquetado de Aplicaciones Spring Boot</a:t>
            </a:r>
            <a:endParaRPr lang="en-US" sz="4020" dirty="0"/>
          </a:p>
        </p:txBody>
      </p:sp>
      <p:sp>
        <p:nvSpPr>
          <p:cNvPr id="5" name="Text 2"/>
          <p:cNvSpPr/>
          <p:nvPr/>
        </p:nvSpPr>
        <p:spPr>
          <a:xfrm>
            <a:off x="2465189" y="2416493"/>
            <a:ext cx="2552581" cy="319088"/>
          </a:xfrm>
          <a:prstGeom prst="rect">
            <a:avLst/>
          </a:prstGeom>
          <a:noFill/>
          <a:ln/>
        </p:spPr>
        <p:txBody>
          <a:bodyPr wrap="none" rtlCol="0" anchor="t"/>
          <a:lstStyle/>
          <a:p>
            <a:pPr marL="0" indent="0">
              <a:lnSpc>
                <a:spcPts val="2512"/>
              </a:lnSpc>
              <a:buNone/>
            </a:pPr>
            <a:r>
              <a:rPr lang="en-US" sz="2010" b="1" dirty="0">
                <a:solidFill>
                  <a:srgbClr val="FFFFFF"/>
                </a:solidFill>
                <a:latin typeface="Nunito" pitchFamily="34" charset="0"/>
                <a:ea typeface="Nunito" pitchFamily="34" charset="-122"/>
                <a:cs typeface="Nunito" pitchFamily="34" charset="-120"/>
              </a:rPr>
              <a:t>Contenedorización</a:t>
            </a:r>
            <a:endParaRPr lang="en-US" sz="2010" dirty="0"/>
          </a:p>
        </p:txBody>
      </p:sp>
      <p:sp>
        <p:nvSpPr>
          <p:cNvPr id="6" name="Text 3"/>
          <p:cNvSpPr/>
          <p:nvPr/>
        </p:nvSpPr>
        <p:spPr>
          <a:xfrm>
            <a:off x="2465189" y="2952512"/>
            <a:ext cx="2880003" cy="4164806"/>
          </a:xfrm>
          <a:prstGeom prst="rect">
            <a:avLst/>
          </a:prstGeom>
          <a:noFill/>
          <a:ln/>
        </p:spPr>
        <p:txBody>
          <a:bodyPr wrap="square" rtlCol="0" anchor="t"/>
          <a:lstStyle/>
          <a:p>
            <a:pPr marL="0" indent="0">
              <a:lnSpc>
                <a:spcPts val="2734"/>
              </a:lnSpc>
              <a:buNone/>
            </a:pPr>
            <a:r>
              <a:rPr lang="en-US" sz="1708" dirty="0">
                <a:solidFill>
                  <a:srgbClr val="FFFFFF"/>
                </a:solidFill>
                <a:latin typeface="PT Sans" pitchFamily="34" charset="0"/>
                <a:ea typeface="PT Sans" pitchFamily="34" charset="-122"/>
                <a:cs typeface="PT Sans" pitchFamily="34" charset="-120"/>
              </a:rPr>
              <a:t>El empaquetado de aplicaciones Spring Boot a menudo implica la contenedorización de la aplicación utilizando herramientas como Docker. Esto facilita la creación de imágenes uniformes y portátiles que pueden desplegarse de manera consistente en diferentes entornos.</a:t>
            </a:r>
            <a:endParaRPr lang="en-US" sz="1708" dirty="0"/>
          </a:p>
        </p:txBody>
      </p:sp>
      <p:sp>
        <p:nvSpPr>
          <p:cNvPr id="7" name="Text 4"/>
          <p:cNvSpPr/>
          <p:nvPr/>
        </p:nvSpPr>
        <p:spPr>
          <a:xfrm>
            <a:off x="5882164" y="2416493"/>
            <a:ext cx="2880003" cy="638175"/>
          </a:xfrm>
          <a:prstGeom prst="rect">
            <a:avLst/>
          </a:prstGeom>
          <a:noFill/>
          <a:ln/>
        </p:spPr>
        <p:txBody>
          <a:bodyPr wrap="square" rtlCol="0" anchor="t"/>
          <a:lstStyle/>
          <a:p>
            <a:pPr marL="0" indent="0">
              <a:lnSpc>
                <a:spcPts val="2512"/>
              </a:lnSpc>
              <a:buNone/>
            </a:pPr>
            <a:r>
              <a:rPr lang="en-US" sz="2010" b="1" dirty="0">
                <a:solidFill>
                  <a:srgbClr val="FFFFFF"/>
                </a:solidFill>
                <a:latin typeface="Nunito" pitchFamily="34" charset="0"/>
                <a:ea typeface="Nunito" pitchFamily="34" charset="-122"/>
                <a:cs typeface="Nunito" pitchFamily="34" charset="-120"/>
              </a:rPr>
              <a:t>Gestión de Dependencias</a:t>
            </a:r>
            <a:endParaRPr lang="en-US" sz="2010" dirty="0"/>
          </a:p>
        </p:txBody>
      </p:sp>
      <p:sp>
        <p:nvSpPr>
          <p:cNvPr id="8" name="Text 5"/>
          <p:cNvSpPr/>
          <p:nvPr/>
        </p:nvSpPr>
        <p:spPr>
          <a:xfrm>
            <a:off x="5882164" y="3271599"/>
            <a:ext cx="2880003" cy="4164806"/>
          </a:xfrm>
          <a:prstGeom prst="rect">
            <a:avLst/>
          </a:prstGeom>
          <a:noFill/>
          <a:ln/>
        </p:spPr>
        <p:txBody>
          <a:bodyPr wrap="square" rtlCol="0" anchor="t"/>
          <a:lstStyle/>
          <a:p>
            <a:pPr marL="0" indent="0">
              <a:lnSpc>
                <a:spcPts val="2734"/>
              </a:lnSpc>
              <a:buNone/>
            </a:pPr>
            <a:r>
              <a:rPr lang="en-US" sz="1708" dirty="0">
                <a:solidFill>
                  <a:srgbClr val="FFFFFF"/>
                </a:solidFill>
                <a:latin typeface="PT Sans" pitchFamily="34" charset="0"/>
                <a:ea typeface="PT Sans" pitchFamily="34" charset="-122"/>
                <a:cs typeface="PT Sans" pitchFamily="34" charset="-120"/>
              </a:rPr>
              <a:t>Las aplicaciones Spring Boot suelen tener un conjunto complejo de dependencias. El empaquetado eficiente de estas dependencias, ya sea mediante la inclusión de bibliotecas dentro del contenedor o mediante la gestión de repositorios, es crucial para garantizar la fiabilidad y la reproducibilidad del despliegue.</a:t>
            </a:r>
            <a:endParaRPr lang="en-US" sz="1708" dirty="0"/>
          </a:p>
        </p:txBody>
      </p:sp>
      <p:sp>
        <p:nvSpPr>
          <p:cNvPr id="9" name="Text 6"/>
          <p:cNvSpPr/>
          <p:nvPr/>
        </p:nvSpPr>
        <p:spPr>
          <a:xfrm>
            <a:off x="9299138" y="2416493"/>
            <a:ext cx="2880003" cy="638175"/>
          </a:xfrm>
          <a:prstGeom prst="rect">
            <a:avLst/>
          </a:prstGeom>
          <a:noFill/>
          <a:ln/>
        </p:spPr>
        <p:txBody>
          <a:bodyPr wrap="square" rtlCol="0" anchor="t"/>
          <a:lstStyle/>
          <a:p>
            <a:pPr marL="0" indent="0">
              <a:lnSpc>
                <a:spcPts val="2512"/>
              </a:lnSpc>
              <a:buNone/>
            </a:pPr>
            <a:r>
              <a:rPr lang="en-US" sz="2010" b="1" dirty="0">
                <a:solidFill>
                  <a:srgbClr val="FFFFFF"/>
                </a:solidFill>
                <a:latin typeface="Nunito" pitchFamily="34" charset="0"/>
                <a:ea typeface="Nunito" pitchFamily="34" charset="-122"/>
                <a:cs typeface="Nunito" pitchFamily="34" charset="-120"/>
              </a:rPr>
              <a:t>Procesos de Construcción</a:t>
            </a:r>
            <a:endParaRPr lang="en-US" sz="2010" dirty="0"/>
          </a:p>
        </p:txBody>
      </p:sp>
      <p:sp>
        <p:nvSpPr>
          <p:cNvPr id="10" name="Text 7"/>
          <p:cNvSpPr/>
          <p:nvPr/>
        </p:nvSpPr>
        <p:spPr>
          <a:xfrm>
            <a:off x="9299138" y="3271599"/>
            <a:ext cx="2880003" cy="4164806"/>
          </a:xfrm>
          <a:prstGeom prst="rect">
            <a:avLst/>
          </a:prstGeom>
          <a:noFill/>
          <a:ln/>
        </p:spPr>
        <p:txBody>
          <a:bodyPr wrap="square" rtlCol="0" anchor="t"/>
          <a:lstStyle/>
          <a:p>
            <a:pPr marL="0" indent="0">
              <a:lnSpc>
                <a:spcPts val="2734"/>
              </a:lnSpc>
              <a:buNone/>
            </a:pPr>
            <a:r>
              <a:rPr lang="en-US" sz="1708" dirty="0">
                <a:solidFill>
                  <a:srgbClr val="FFFFFF"/>
                </a:solidFill>
                <a:latin typeface="PT Sans" pitchFamily="34" charset="0"/>
                <a:ea typeface="PT Sans" pitchFamily="34" charset="-122"/>
                <a:cs typeface="PT Sans" pitchFamily="34" charset="-120"/>
              </a:rPr>
              <a:t>Los procesos de construcción automatizados, como la integración continua (CI) y la entrega continua (CD), desempeñan un papel fundamental en el empaquetado y el despliegue de aplicaciones Spring Boot. Esto ayuda a garantizar la calidad, la confiabilidad y la eficiencia del proceso de entrega.</a:t>
            </a:r>
            <a:endParaRPr lang="en-US" sz="1708"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3315057" y="493514"/>
            <a:ext cx="6304121" cy="526256"/>
          </a:xfrm>
          <a:prstGeom prst="rect">
            <a:avLst/>
          </a:prstGeom>
          <a:noFill/>
          <a:ln/>
        </p:spPr>
        <p:txBody>
          <a:bodyPr wrap="none" rtlCol="0" anchor="t"/>
          <a:lstStyle/>
          <a:p>
            <a:pPr marL="0" indent="0">
              <a:lnSpc>
                <a:spcPts val="4144"/>
              </a:lnSpc>
              <a:buNone/>
            </a:pPr>
            <a:r>
              <a:rPr lang="en-US" sz="3315" b="1" dirty="0">
                <a:solidFill>
                  <a:srgbClr val="FFFFFF"/>
                </a:solidFill>
                <a:latin typeface="Nunito" pitchFamily="34" charset="0"/>
                <a:ea typeface="Nunito" pitchFamily="34" charset="-122"/>
                <a:cs typeface="Nunito" pitchFamily="34" charset="-120"/>
              </a:rPr>
              <a:t>Despliegue en Entornos de Nube</a:t>
            </a:r>
            <a:endParaRPr lang="en-US" sz="3315" dirty="0"/>
          </a:p>
        </p:txBody>
      </p:sp>
      <p:sp>
        <p:nvSpPr>
          <p:cNvPr id="5" name="Shape 2"/>
          <p:cNvSpPr/>
          <p:nvPr/>
        </p:nvSpPr>
        <p:spPr>
          <a:xfrm>
            <a:off x="3315057" y="4556879"/>
            <a:ext cx="8000167" cy="22265"/>
          </a:xfrm>
          <a:prstGeom prst="rect">
            <a:avLst/>
          </a:prstGeom>
          <a:solidFill>
            <a:srgbClr val="262654"/>
          </a:solidFill>
          <a:ln/>
        </p:spPr>
      </p:sp>
      <p:sp>
        <p:nvSpPr>
          <p:cNvPr id="6" name="Shape 3"/>
          <p:cNvSpPr/>
          <p:nvPr/>
        </p:nvSpPr>
        <p:spPr>
          <a:xfrm>
            <a:off x="5259169" y="3930670"/>
            <a:ext cx="22265" cy="626269"/>
          </a:xfrm>
          <a:prstGeom prst="rect">
            <a:avLst/>
          </a:prstGeom>
          <a:solidFill>
            <a:srgbClr val="F2B42D"/>
          </a:solidFill>
          <a:ln/>
        </p:spPr>
      </p:sp>
      <p:sp>
        <p:nvSpPr>
          <p:cNvPr id="7" name="Shape 4"/>
          <p:cNvSpPr/>
          <p:nvPr/>
        </p:nvSpPr>
        <p:spPr>
          <a:xfrm>
            <a:off x="5069086" y="4355604"/>
            <a:ext cx="402550" cy="402550"/>
          </a:xfrm>
          <a:prstGeom prst="roundRect">
            <a:avLst>
              <a:gd name="adj" fmla="val 80018"/>
            </a:avLst>
          </a:prstGeom>
          <a:solidFill>
            <a:srgbClr val="00002E"/>
          </a:solidFill>
          <a:ln w="15240">
            <a:solidFill>
              <a:srgbClr val="FFFFFF"/>
            </a:solidFill>
            <a:prstDash val="solid"/>
          </a:ln>
        </p:spPr>
      </p:sp>
      <p:sp>
        <p:nvSpPr>
          <p:cNvPr id="8" name="Text 5"/>
          <p:cNvSpPr/>
          <p:nvPr/>
        </p:nvSpPr>
        <p:spPr>
          <a:xfrm>
            <a:off x="5194578" y="4398943"/>
            <a:ext cx="151567" cy="315754"/>
          </a:xfrm>
          <a:prstGeom prst="rect">
            <a:avLst/>
          </a:prstGeom>
          <a:noFill/>
          <a:ln/>
        </p:spPr>
        <p:txBody>
          <a:bodyPr wrap="none" rtlCol="0" anchor="t"/>
          <a:lstStyle/>
          <a:p>
            <a:pPr marL="0" indent="0" algn="ctr">
              <a:lnSpc>
                <a:spcPts val="2487"/>
              </a:lnSpc>
              <a:buNone/>
            </a:pPr>
            <a:r>
              <a:rPr lang="en-US" sz="1989" b="1" dirty="0">
                <a:solidFill>
                  <a:srgbClr val="F2B42D"/>
                </a:solidFill>
                <a:latin typeface="Nunito" pitchFamily="34" charset="0"/>
                <a:ea typeface="Nunito" pitchFamily="34" charset="-122"/>
                <a:cs typeface="Nunito" pitchFamily="34" charset="-120"/>
              </a:rPr>
              <a:t>1</a:t>
            </a:r>
            <a:endParaRPr lang="en-US" sz="1989" dirty="0"/>
          </a:p>
        </p:txBody>
      </p:sp>
      <p:sp>
        <p:nvSpPr>
          <p:cNvPr id="9" name="Text 6"/>
          <p:cNvSpPr/>
          <p:nvPr/>
        </p:nvSpPr>
        <p:spPr>
          <a:xfrm>
            <a:off x="3912751" y="1377672"/>
            <a:ext cx="2715220" cy="263128"/>
          </a:xfrm>
          <a:prstGeom prst="rect">
            <a:avLst/>
          </a:prstGeom>
          <a:noFill/>
          <a:ln/>
        </p:spPr>
        <p:txBody>
          <a:bodyPr wrap="none" rtlCol="0" anchor="t"/>
          <a:lstStyle/>
          <a:p>
            <a:pPr marL="0" indent="0" algn="ctr">
              <a:lnSpc>
                <a:spcPts val="2072"/>
              </a:lnSpc>
              <a:buNone/>
            </a:pPr>
            <a:r>
              <a:rPr lang="en-US" sz="1658" b="1" dirty="0">
                <a:solidFill>
                  <a:srgbClr val="F2B42D"/>
                </a:solidFill>
                <a:latin typeface="Nunito" pitchFamily="34" charset="0"/>
                <a:ea typeface="Nunito" pitchFamily="34" charset="-122"/>
                <a:cs typeface="Nunito" pitchFamily="34" charset="-120"/>
              </a:rPr>
              <a:t>Infraestructura como Código</a:t>
            </a:r>
            <a:endParaRPr lang="en-US" sz="1658" dirty="0"/>
          </a:p>
        </p:txBody>
      </p:sp>
      <p:sp>
        <p:nvSpPr>
          <p:cNvPr id="10" name="Text 7"/>
          <p:cNvSpPr/>
          <p:nvPr/>
        </p:nvSpPr>
        <p:spPr>
          <a:xfrm>
            <a:off x="3494008" y="1748076"/>
            <a:ext cx="3552706" cy="2003584"/>
          </a:xfrm>
          <a:prstGeom prst="rect">
            <a:avLst/>
          </a:prstGeom>
          <a:noFill/>
          <a:ln/>
        </p:spPr>
        <p:txBody>
          <a:bodyPr wrap="square" rtlCol="0" anchor="t"/>
          <a:lstStyle/>
          <a:p>
            <a:pPr marL="0" indent="0" algn="ctr">
              <a:lnSpc>
                <a:spcPts val="2255"/>
              </a:lnSpc>
              <a:buNone/>
            </a:pPr>
            <a:r>
              <a:rPr lang="en-US" sz="1409" dirty="0">
                <a:solidFill>
                  <a:srgbClr val="FFFFFF"/>
                </a:solidFill>
                <a:latin typeface="PT Sans" pitchFamily="34" charset="0"/>
                <a:ea typeface="PT Sans" pitchFamily="34" charset="-122"/>
                <a:cs typeface="PT Sans" pitchFamily="34" charset="-120"/>
              </a:rPr>
              <a:t>El uso de herramientas de infraestructura como código, como Terraform o CloudFormation, permite definir y aprovisionar la infraestructura de nube de manera declarativa y reproducible. Esto facilita el despliegue en múltiples entornos y mejora la coherencia y la fiabilidad.</a:t>
            </a:r>
            <a:endParaRPr lang="en-US" sz="1409" dirty="0"/>
          </a:p>
        </p:txBody>
      </p:sp>
      <p:sp>
        <p:nvSpPr>
          <p:cNvPr id="11" name="Shape 8"/>
          <p:cNvSpPr/>
          <p:nvPr/>
        </p:nvSpPr>
        <p:spPr>
          <a:xfrm>
            <a:off x="7303949" y="4556820"/>
            <a:ext cx="22265" cy="626269"/>
          </a:xfrm>
          <a:prstGeom prst="rect">
            <a:avLst/>
          </a:prstGeom>
          <a:solidFill>
            <a:srgbClr val="D7425E"/>
          </a:solidFill>
          <a:ln/>
        </p:spPr>
      </p:sp>
      <p:sp>
        <p:nvSpPr>
          <p:cNvPr id="12" name="Shape 9"/>
          <p:cNvSpPr/>
          <p:nvPr/>
        </p:nvSpPr>
        <p:spPr>
          <a:xfrm>
            <a:off x="7113865" y="4355604"/>
            <a:ext cx="402550" cy="402550"/>
          </a:xfrm>
          <a:prstGeom prst="roundRect">
            <a:avLst>
              <a:gd name="adj" fmla="val 80018"/>
            </a:avLst>
          </a:prstGeom>
          <a:solidFill>
            <a:srgbClr val="00002E"/>
          </a:solidFill>
          <a:ln w="15240">
            <a:solidFill>
              <a:srgbClr val="FFFFFF"/>
            </a:solidFill>
            <a:prstDash val="solid"/>
          </a:ln>
        </p:spPr>
      </p:sp>
      <p:sp>
        <p:nvSpPr>
          <p:cNvPr id="13" name="Text 10"/>
          <p:cNvSpPr/>
          <p:nvPr/>
        </p:nvSpPr>
        <p:spPr>
          <a:xfrm>
            <a:off x="7239357" y="4398943"/>
            <a:ext cx="151567" cy="315754"/>
          </a:xfrm>
          <a:prstGeom prst="rect">
            <a:avLst/>
          </a:prstGeom>
          <a:noFill/>
          <a:ln/>
        </p:spPr>
        <p:txBody>
          <a:bodyPr wrap="none" rtlCol="0" anchor="t"/>
          <a:lstStyle/>
          <a:p>
            <a:pPr marL="0" indent="0" algn="ctr">
              <a:lnSpc>
                <a:spcPts val="2487"/>
              </a:lnSpc>
              <a:buNone/>
            </a:pPr>
            <a:r>
              <a:rPr lang="en-US" sz="1989" b="1" dirty="0">
                <a:solidFill>
                  <a:srgbClr val="D7425E"/>
                </a:solidFill>
                <a:latin typeface="Nunito" pitchFamily="34" charset="0"/>
                <a:ea typeface="Nunito" pitchFamily="34" charset="-122"/>
                <a:cs typeface="Nunito" pitchFamily="34" charset="-120"/>
              </a:rPr>
              <a:t>2</a:t>
            </a:r>
            <a:endParaRPr lang="en-US" sz="1989" dirty="0"/>
          </a:p>
        </p:txBody>
      </p:sp>
      <p:sp>
        <p:nvSpPr>
          <p:cNvPr id="14" name="Text 11"/>
          <p:cNvSpPr/>
          <p:nvPr/>
        </p:nvSpPr>
        <p:spPr>
          <a:xfrm>
            <a:off x="6159341" y="5362099"/>
            <a:ext cx="2311598" cy="263128"/>
          </a:xfrm>
          <a:prstGeom prst="rect">
            <a:avLst/>
          </a:prstGeom>
          <a:noFill/>
          <a:ln/>
        </p:spPr>
        <p:txBody>
          <a:bodyPr wrap="none" rtlCol="0" anchor="t"/>
          <a:lstStyle/>
          <a:p>
            <a:pPr marL="0" indent="0" algn="ctr">
              <a:lnSpc>
                <a:spcPts val="2072"/>
              </a:lnSpc>
              <a:buNone/>
            </a:pPr>
            <a:r>
              <a:rPr lang="en-US" sz="1658" b="1" dirty="0">
                <a:solidFill>
                  <a:srgbClr val="D7425E"/>
                </a:solidFill>
                <a:latin typeface="Nunito" pitchFamily="34" charset="0"/>
                <a:ea typeface="Nunito" pitchFamily="34" charset="-122"/>
                <a:cs typeface="Nunito" pitchFamily="34" charset="-120"/>
              </a:rPr>
              <a:t>Servicios Administrados</a:t>
            </a:r>
            <a:endParaRPr lang="en-US" sz="1658" dirty="0"/>
          </a:p>
        </p:txBody>
      </p:sp>
      <p:sp>
        <p:nvSpPr>
          <p:cNvPr id="15" name="Text 12"/>
          <p:cNvSpPr/>
          <p:nvPr/>
        </p:nvSpPr>
        <p:spPr>
          <a:xfrm>
            <a:off x="5538787" y="5732502"/>
            <a:ext cx="3552706" cy="2003584"/>
          </a:xfrm>
          <a:prstGeom prst="rect">
            <a:avLst/>
          </a:prstGeom>
          <a:noFill/>
          <a:ln/>
        </p:spPr>
        <p:txBody>
          <a:bodyPr wrap="square" rtlCol="0" anchor="t"/>
          <a:lstStyle/>
          <a:p>
            <a:pPr marL="0" indent="0" algn="ctr">
              <a:lnSpc>
                <a:spcPts val="2255"/>
              </a:lnSpc>
              <a:buNone/>
            </a:pPr>
            <a:r>
              <a:rPr lang="en-US" sz="1409" dirty="0">
                <a:solidFill>
                  <a:srgbClr val="FFFFFF"/>
                </a:solidFill>
                <a:latin typeface="PT Sans" pitchFamily="34" charset="0"/>
                <a:ea typeface="PT Sans" pitchFamily="34" charset="-122"/>
                <a:cs typeface="PT Sans" pitchFamily="34" charset="-120"/>
              </a:rPr>
              <a:t>Las plataformas de nube ofrecen una amplia gama de servicios administrados, como bases de datos, colas de mensajes y servicios de almacenamiento. Aprovechar estos servicios puede simplificar significativamente el despliegue y la gestión de la infraestructura subyacente.</a:t>
            </a:r>
            <a:endParaRPr lang="en-US" sz="1409" dirty="0"/>
          </a:p>
        </p:txBody>
      </p:sp>
      <p:sp>
        <p:nvSpPr>
          <p:cNvPr id="16" name="Shape 13"/>
          <p:cNvSpPr/>
          <p:nvPr/>
        </p:nvSpPr>
        <p:spPr>
          <a:xfrm>
            <a:off x="9348728" y="3930670"/>
            <a:ext cx="22265" cy="626269"/>
          </a:xfrm>
          <a:prstGeom prst="rect">
            <a:avLst/>
          </a:prstGeom>
          <a:solidFill>
            <a:srgbClr val="DD785E"/>
          </a:solidFill>
          <a:ln/>
        </p:spPr>
      </p:sp>
      <p:sp>
        <p:nvSpPr>
          <p:cNvPr id="17" name="Shape 14"/>
          <p:cNvSpPr/>
          <p:nvPr/>
        </p:nvSpPr>
        <p:spPr>
          <a:xfrm>
            <a:off x="9158645" y="4355604"/>
            <a:ext cx="402550" cy="402550"/>
          </a:xfrm>
          <a:prstGeom prst="roundRect">
            <a:avLst>
              <a:gd name="adj" fmla="val 80018"/>
            </a:avLst>
          </a:prstGeom>
          <a:solidFill>
            <a:srgbClr val="00002E"/>
          </a:solidFill>
          <a:ln w="15240">
            <a:solidFill>
              <a:srgbClr val="FFFFFF"/>
            </a:solidFill>
            <a:prstDash val="solid"/>
          </a:ln>
        </p:spPr>
      </p:sp>
      <p:sp>
        <p:nvSpPr>
          <p:cNvPr id="18" name="Text 15"/>
          <p:cNvSpPr/>
          <p:nvPr/>
        </p:nvSpPr>
        <p:spPr>
          <a:xfrm>
            <a:off x="9284137" y="4398943"/>
            <a:ext cx="151567" cy="315754"/>
          </a:xfrm>
          <a:prstGeom prst="rect">
            <a:avLst/>
          </a:prstGeom>
          <a:noFill/>
          <a:ln/>
        </p:spPr>
        <p:txBody>
          <a:bodyPr wrap="none" rtlCol="0" anchor="t"/>
          <a:lstStyle/>
          <a:p>
            <a:pPr marL="0" indent="0" algn="ctr">
              <a:lnSpc>
                <a:spcPts val="2487"/>
              </a:lnSpc>
              <a:buNone/>
            </a:pPr>
            <a:r>
              <a:rPr lang="en-US" sz="1989" b="1" dirty="0">
                <a:solidFill>
                  <a:srgbClr val="DD785E"/>
                </a:solidFill>
                <a:latin typeface="Nunito" pitchFamily="34" charset="0"/>
                <a:ea typeface="Nunito" pitchFamily="34" charset="-122"/>
                <a:cs typeface="Nunito" pitchFamily="34" charset="-120"/>
              </a:rPr>
              <a:t>3</a:t>
            </a:r>
            <a:endParaRPr lang="en-US" sz="1989" dirty="0"/>
          </a:p>
        </p:txBody>
      </p:sp>
      <p:sp>
        <p:nvSpPr>
          <p:cNvPr id="19" name="Text 16"/>
          <p:cNvSpPr/>
          <p:nvPr/>
        </p:nvSpPr>
        <p:spPr>
          <a:xfrm>
            <a:off x="8307229" y="1950125"/>
            <a:ext cx="2105263" cy="263128"/>
          </a:xfrm>
          <a:prstGeom prst="rect">
            <a:avLst/>
          </a:prstGeom>
          <a:noFill/>
          <a:ln/>
        </p:spPr>
        <p:txBody>
          <a:bodyPr wrap="none" rtlCol="0" anchor="t"/>
          <a:lstStyle/>
          <a:p>
            <a:pPr marL="0" indent="0" algn="ctr">
              <a:lnSpc>
                <a:spcPts val="2072"/>
              </a:lnSpc>
              <a:buNone/>
            </a:pPr>
            <a:r>
              <a:rPr lang="en-US" sz="1658" b="1" dirty="0">
                <a:solidFill>
                  <a:srgbClr val="DD785E"/>
                </a:solidFill>
                <a:latin typeface="Nunito" pitchFamily="34" charset="0"/>
                <a:ea typeface="Nunito" pitchFamily="34" charset="-122"/>
                <a:cs typeface="Nunito" pitchFamily="34" charset="-120"/>
              </a:rPr>
              <a:t>Funciones Serverless</a:t>
            </a:r>
            <a:endParaRPr lang="en-US" sz="1658" dirty="0"/>
          </a:p>
        </p:txBody>
      </p:sp>
      <p:sp>
        <p:nvSpPr>
          <p:cNvPr id="20" name="Text 17"/>
          <p:cNvSpPr/>
          <p:nvPr/>
        </p:nvSpPr>
        <p:spPr>
          <a:xfrm>
            <a:off x="7583567" y="2320528"/>
            <a:ext cx="3552706" cy="1431131"/>
          </a:xfrm>
          <a:prstGeom prst="rect">
            <a:avLst/>
          </a:prstGeom>
          <a:noFill/>
          <a:ln/>
        </p:spPr>
        <p:txBody>
          <a:bodyPr wrap="square" rtlCol="0" anchor="t"/>
          <a:lstStyle/>
          <a:p>
            <a:pPr marL="0" indent="0" algn="ctr">
              <a:lnSpc>
                <a:spcPts val="2255"/>
              </a:lnSpc>
              <a:buNone/>
            </a:pPr>
            <a:r>
              <a:rPr lang="en-US" sz="1409" dirty="0">
                <a:solidFill>
                  <a:srgbClr val="FFFFFF"/>
                </a:solidFill>
                <a:latin typeface="PT Sans" pitchFamily="34" charset="0"/>
                <a:ea typeface="PT Sans" pitchFamily="34" charset="-122"/>
                <a:cs typeface="PT Sans" pitchFamily="34" charset="-120"/>
              </a:rPr>
              <a:t>Las funciones serverless, como AWS Lambda o Azure Functions, permiten desplegar código sin tener que administrar servidores. Esto reduce la complejidad del despliegue y facilita el escalado dinámico según la demanda.</a:t>
            </a:r>
            <a:endParaRPr lang="en-US" sz="1409"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386"/>
          </a:xfrm>
          <a:prstGeom prst="rect">
            <a:avLst/>
          </a:prstGeom>
          <a:solidFill>
            <a:srgbClr val="00002E">
              <a:alpha val="75000"/>
            </a:srgbClr>
          </a:solidFill>
          <a:ln/>
        </p:spPr>
      </p:sp>
      <p:sp>
        <p:nvSpPr>
          <p:cNvPr id="4" name="Text 1"/>
          <p:cNvSpPr/>
          <p:nvPr/>
        </p:nvSpPr>
        <p:spPr>
          <a:xfrm>
            <a:off x="2420898" y="602099"/>
            <a:ext cx="9645372" cy="643890"/>
          </a:xfrm>
          <a:prstGeom prst="rect">
            <a:avLst/>
          </a:prstGeom>
          <a:noFill/>
          <a:ln/>
        </p:spPr>
        <p:txBody>
          <a:bodyPr wrap="none" rtlCol="0" anchor="t"/>
          <a:lstStyle/>
          <a:p>
            <a:pPr marL="0" indent="0">
              <a:lnSpc>
                <a:spcPts val="5071"/>
              </a:lnSpc>
              <a:buNone/>
            </a:pPr>
            <a:r>
              <a:rPr lang="en-US" sz="4057" b="1" dirty="0">
                <a:solidFill>
                  <a:srgbClr val="FFFFFF"/>
                </a:solidFill>
                <a:latin typeface="Nunito" pitchFamily="34" charset="0"/>
                <a:ea typeface="Nunito" pitchFamily="34" charset="-122"/>
                <a:cs typeface="Nunito" pitchFamily="34" charset="-120"/>
              </a:rPr>
              <a:t>Configuración de Entornos de Producción</a:t>
            </a:r>
            <a:endParaRPr lang="en-US" sz="4057" dirty="0"/>
          </a:p>
        </p:txBody>
      </p:sp>
      <p:sp>
        <p:nvSpPr>
          <p:cNvPr id="5" name="Shape 2"/>
          <p:cNvSpPr/>
          <p:nvPr/>
        </p:nvSpPr>
        <p:spPr>
          <a:xfrm>
            <a:off x="2420898" y="1683782"/>
            <a:ext cx="4784884" cy="3038475"/>
          </a:xfrm>
          <a:prstGeom prst="roundRect">
            <a:avLst>
              <a:gd name="adj" fmla="val 12971"/>
            </a:avLst>
          </a:prstGeom>
          <a:solidFill>
            <a:srgbClr val="00002E"/>
          </a:solidFill>
          <a:ln w="22860">
            <a:solidFill>
              <a:srgbClr val="FFFFFF"/>
            </a:solidFill>
            <a:prstDash val="solid"/>
          </a:ln>
        </p:spPr>
      </p:sp>
      <p:sp>
        <p:nvSpPr>
          <p:cNvPr id="6" name="Text 3"/>
          <p:cNvSpPr/>
          <p:nvPr/>
        </p:nvSpPr>
        <p:spPr>
          <a:xfrm>
            <a:off x="2662595" y="1925479"/>
            <a:ext cx="2949297" cy="322064"/>
          </a:xfrm>
          <a:prstGeom prst="rect">
            <a:avLst/>
          </a:prstGeom>
          <a:noFill/>
          <a:ln/>
        </p:spPr>
        <p:txBody>
          <a:bodyPr wrap="none" rtlCol="0" anchor="t"/>
          <a:lstStyle/>
          <a:p>
            <a:pPr marL="0" indent="0">
              <a:lnSpc>
                <a:spcPts val="2535"/>
              </a:lnSpc>
              <a:buNone/>
            </a:pPr>
            <a:r>
              <a:rPr lang="en-US" sz="2028" b="1" dirty="0">
                <a:solidFill>
                  <a:srgbClr val="F2B42D"/>
                </a:solidFill>
                <a:latin typeface="Nunito" pitchFamily="34" charset="0"/>
                <a:ea typeface="Nunito" pitchFamily="34" charset="-122"/>
                <a:cs typeface="Nunito" pitchFamily="34" charset="-120"/>
              </a:rPr>
              <a:t>Gestión de Configuración</a:t>
            </a:r>
            <a:endParaRPr lang="en-US" sz="2028" dirty="0"/>
          </a:p>
        </p:txBody>
      </p:sp>
      <p:sp>
        <p:nvSpPr>
          <p:cNvPr id="7" name="Text 4"/>
          <p:cNvSpPr/>
          <p:nvPr/>
        </p:nvSpPr>
        <p:spPr>
          <a:xfrm>
            <a:off x="2662595" y="2378869"/>
            <a:ext cx="4301490" cy="2101691"/>
          </a:xfrm>
          <a:prstGeom prst="rect">
            <a:avLst/>
          </a:prstGeom>
          <a:noFill/>
          <a:ln/>
        </p:spPr>
        <p:txBody>
          <a:bodyPr wrap="square" rtlCol="0" anchor="t"/>
          <a:lstStyle/>
          <a:p>
            <a:pPr marL="0" indent="0">
              <a:lnSpc>
                <a:spcPts val="2758"/>
              </a:lnSpc>
              <a:buNone/>
            </a:pPr>
            <a:r>
              <a:rPr lang="en-US" sz="1724" dirty="0">
                <a:solidFill>
                  <a:srgbClr val="FFFFFF"/>
                </a:solidFill>
                <a:latin typeface="PT Sans" pitchFamily="34" charset="0"/>
                <a:ea typeface="PT Sans" pitchFamily="34" charset="-122"/>
                <a:cs typeface="PT Sans" pitchFamily="34" charset="-120"/>
              </a:rPr>
              <a:t>La gestión eficaz de la configuración, ya sea mediante variables de entorno, archivos de propiedades o soluciones de configuración centralizada, es fundamental para garantizar que las aplicaciones se desplieguen de manera coherente en diferentes entornos.</a:t>
            </a:r>
            <a:endParaRPr lang="en-US" sz="1724" dirty="0"/>
          </a:p>
        </p:txBody>
      </p:sp>
      <p:sp>
        <p:nvSpPr>
          <p:cNvPr id="8" name="Shape 5"/>
          <p:cNvSpPr/>
          <p:nvPr/>
        </p:nvSpPr>
        <p:spPr>
          <a:xfrm>
            <a:off x="7424618" y="1683782"/>
            <a:ext cx="4784884" cy="3038475"/>
          </a:xfrm>
          <a:prstGeom prst="roundRect">
            <a:avLst>
              <a:gd name="adj" fmla="val 12971"/>
            </a:avLst>
          </a:prstGeom>
          <a:solidFill>
            <a:srgbClr val="00002E"/>
          </a:solidFill>
          <a:ln w="22860">
            <a:solidFill>
              <a:srgbClr val="FFFFFF"/>
            </a:solidFill>
            <a:prstDash val="solid"/>
          </a:ln>
        </p:spPr>
      </p:sp>
      <p:sp>
        <p:nvSpPr>
          <p:cNvPr id="9" name="Text 6"/>
          <p:cNvSpPr/>
          <p:nvPr/>
        </p:nvSpPr>
        <p:spPr>
          <a:xfrm>
            <a:off x="7666315" y="1925479"/>
            <a:ext cx="2575917" cy="322064"/>
          </a:xfrm>
          <a:prstGeom prst="rect">
            <a:avLst/>
          </a:prstGeom>
          <a:noFill/>
          <a:ln/>
        </p:spPr>
        <p:txBody>
          <a:bodyPr wrap="none" rtlCol="0" anchor="t"/>
          <a:lstStyle/>
          <a:p>
            <a:pPr marL="0" indent="0">
              <a:lnSpc>
                <a:spcPts val="2535"/>
              </a:lnSpc>
              <a:buNone/>
            </a:pPr>
            <a:r>
              <a:rPr lang="en-US" sz="2028" b="1" dirty="0">
                <a:solidFill>
                  <a:srgbClr val="D7425E"/>
                </a:solidFill>
                <a:latin typeface="Nunito" pitchFamily="34" charset="0"/>
                <a:ea typeface="Nunito" pitchFamily="34" charset="-122"/>
                <a:cs typeface="Nunito" pitchFamily="34" charset="-120"/>
              </a:rPr>
              <a:t>Seguridad y Permisos</a:t>
            </a:r>
            <a:endParaRPr lang="en-US" sz="2028" dirty="0"/>
          </a:p>
        </p:txBody>
      </p:sp>
      <p:sp>
        <p:nvSpPr>
          <p:cNvPr id="10" name="Text 7"/>
          <p:cNvSpPr/>
          <p:nvPr/>
        </p:nvSpPr>
        <p:spPr>
          <a:xfrm>
            <a:off x="7666315" y="2378869"/>
            <a:ext cx="4301490" cy="1751409"/>
          </a:xfrm>
          <a:prstGeom prst="rect">
            <a:avLst/>
          </a:prstGeom>
          <a:noFill/>
          <a:ln/>
        </p:spPr>
        <p:txBody>
          <a:bodyPr wrap="square" rtlCol="0" anchor="t"/>
          <a:lstStyle/>
          <a:p>
            <a:pPr marL="0" indent="0">
              <a:lnSpc>
                <a:spcPts val="2758"/>
              </a:lnSpc>
              <a:buNone/>
            </a:pPr>
            <a:r>
              <a:rPr lang="en-US" sz="1724" dirty="0">
                <a:solidFill>
                  <a:srgbClr val="FFFFFF"/>
                </a:solidFill>
                <a:latin typeface="PT Sans" pitchFamily="34" charset="0"/>
                <a:ea typeface="PT Sans" pitchFamily="34" charset="-122"/>
                <a:cs typeface="PT Sans" pitchFamily="34" charset="-120"/>
              </a:rPr>
              <a:t>La configuración adecuada de permisos, credenciales y políticas de seguridad es crucial para proteger los entornos de producción y garantizar que solo se tenga acceso autorizado a recursos críticos.</a:t>
            </a:r>
            <a:endParaRPr lang="en-US" sz="1724" dirty="0"/>
          </a:p>
        </p:txBody>
      </p:sp>
      <p:sp>
        <p:nvSpPr>
          <p:cNvPr id="11" name="Shape 8"/>
          <p:cNvSpPr/>
          <p:nvPr/>
        </p:nvSpPr>
        <p:spPr>
          <a:xfrm>
            <a:off x="2420898" y="4941094"/>
            <a:ext cx="4784884" cy="2688193"/>
          </a:xfrm>
          <a:prstGeom prst="roundRect">
            <a:avLst>
              <a:gd name="adj" fmla="val 14661"/>
            </a:avLst>
          </a:prstGeom>
          <a:solidFill>
            <a:srgbClr val="00002E"/>
          </a:solidFill>
          <a:ln w="22860">
            <a:solidFill>
              <a:srgbClr val="FFFFFF"/>
            </a:solidFill>
            <a:prstDash val="solid"/>
          </a:ln>
        </p:spPr>
      </p:sp>
      <p:sp>
        <p:nvSpPr>
          <p:cNvPr id="12" name="Text 9"/>
          <p:cNvSpPr/>
          <p:nvPr/>
        </p:nvSpPr>
        <p:spPr>
          <a:xfrm>
            <a:off x="2662595" y="5182791"/>
            <a:ext cx="2844522" cy="322064"/>
          </a:xfrm>
          <a:prstGeom prst="rect">
            <a:avLst/>
          </a:prstGeom>
          <a:noFill/>
          <a:ln/>
        </p:spPr>
        <p:txBody>
          <a:bodyPr wrap="none" rtlCol="0" anchor="t"/>
          <a:lstStyle/>
          <a:p>
            <a:pPr marL="0" indent="0">
              <a:lnSpc>
                <a:spcPts val="2535"/>
              </a:lnSpc>
              <a:buNone/>
            </a:pPr>
            <a:r>
              <a:rPr lang="en-US" sz="2028" b="1" dirty="0">
                <a:solidFill>
                  <a:srgbClr val="DD785E"/>
                </a:solidFill>
                <a:latin typeface="Nunito" pitchFamily="34" charset="0"/>
                <a:ea typeface="Nunito" pitchFamily="34" charset="-122"/>
                <a:cs typeface="Nunito" pitchFamily="34" charset="-120"/>
              </a:rPr>
              <a:t>Monitorización y Alertas</a:t>
            </a:r>
            <a:endParaRPr lang="en-US" sz="2028" dirty="0"/>
          </a:p>
        </p:txBody>
      </p:sp>
      <p:sp>
        <p:nvSpPr>
          <p:cNvPr id="13" name="Text 10"/>
          <p:cNvSpPr/>
          <p:nvPr/>
        </p:nvSpPr>
        <p:spPr>
          <a:xfrm>
            <a:off x="2662595" y="5636181"/>
            <a:ext cx="4301490" cy="1751409"/>
          </a:xfrm>
          <a:prstGeom prst="rect">
            <a:avLst/>
          </a:prstGeom>
          <a:noFill/>
          <a:ln/>
        </p:spPr>
        <p:txBody>
          <a:bodyPr wrap="square" rtlCol="0" anchor="t"/>
          <a:lstStyle/>
          <a:p>
            <a:pPr marL="0" indent="0">
              <a:lnSpc>
                <a:spcPts val="2758"/>
              </a:lnSpc>
              <a:buNone/>
            </a:pPr>
            <a:r>
              <a:rPr lang="en-US" sz="1724" dirty="0">
                <a:solidFill>
                  <a:srgbClr val="FFFFFF"/>
                </a:solidFill>
                <a:latin typeface="PT Sans" pitchFamily="34" charset="0"/>
                <a:ea typeface="PT Sans" pitchFamily="34" charset="-122"/>
                <a:cs typeface="PT Sans" pitchFamily="34" charset="-120"/>
              </a:rPr>
              <a:t>La implementación de herramientas de monitorización y alertas permite detectar y resolver problemas de manera proactiva, lo que ayuda a mantener la estabilidad y el rendimiento de los entornos de producción.</a:t>
            </a:r>
            <a:endParaRPr lang="en-US" sz="1724" dirty="0"/>
          </a:p>
        </p:txBody>
      </p:sp>
      <p:sp>
        <p:nvSpPr>
          <p:cNvPr id="14" name="Shape 11"/>
          <p:cNvSpPr/>
          <p:nvPr/>
        </p:nvSpPr>
        <p:spPr>
          <a:xfrm>
            <a:off x="7424618" y="4941094"/>
            <a:ext cx="4784884" cy="2688193"/>
          </a:xfrm>
          <a:prstGeom prst="roundRect">
            <a:avLst>
              <a:gd name="adj" fmla="val 14661"/>
            </a:avLst>
          </a:prstGeom>
          <a:solidFill>
            <a:srgbClr val="00002E"/>
          </a:solidFill>
          <a:ln w="22860">
            <a:solidFill>
              <a:srgbClr val="FFFFFF"/>
            </a:solidFill>
            <a:prstDash val="solid"/>
          </a:ln>
        </p:spPr>
      </p:sp>
      <p:sp>
        <p:nvSpPr>
          <p:cNvPr id="15" name="Text 12"/>
          <p:cNvSpPr/>
          <p:nvPr/>
        </p:nvSpPr>
        <p:spPr>
          <a:xfrm>
            <a:off x="7666315" y="5182791"/>
            <a:ext cx="3163848" cy="322064"/>
          </a:xfrm>
          <a:prstGeom prst="rect">
            <a:avLst/>
          </a:prstGeom>
          <a:noFill/>
          <a:ln/>
        </p:spPr>
        <p:txBody>
          <a:bodyPr wrap="none" rtlCol="0" anchor="t"/>
          <a:lstStyle/>
          <a:p>
            <a:pPr marL="0" indent="0">
              <a:lnSpc>
                <a:spcPts val="2535"/>
              </a:lnSpc>
              <a:buNone/>
            </a:pPr>
            <a:r>
              <a:rPr lang="en-US" sz="2028" b="1" dirty="0">
                <a:solidFill>
                  <a:srgbClr val="48A8E2"/>
                </a:solidFill>
                <a:latin typeface="Nunito" pitchFamily="34" charset="0"/>
                <a:ea typeface="Nunito" pitchFamily="34" charset="-122"/>
                <a:cs typeface="Nunito" pitchFamily="34" charset="-120"/>
              </a:rPr>
              <a:t>Registros y Observabilidad</a:t>
            </a:r>
            <a:endParaRPr lang="en-US" sz="2028" dirty="0"/>
          </a:p>
        </p:txBody>
      </p:sp>
      <p:sp>
        <p:nvSpPr>
          <p:cNvPr id="16" name="Text 13"/>
          <p:cNvSpPr/>
          <p:nvPr/>
        </p:nvSpPr>
        <p:spPr>
          <a:xfrm>
            <a:off x="7666315" y="5636181"/>
            <a:ext cx="4301490" cy="1751409"/>
          </a:xfrm>
          <a:prstGeom prst="rect">
            <a:avLst/>
          </a:prstGeom>
          <a:noFill/>
          <a:ln/>
        </p:spPr>
        <p:txBody>
          <a:bodyPr wrap="square" rtlCol="0" anchor="t"/>
          <a:lstStyle/>
          <a:p>
            <a:pPr marL="0" indent="0">
              <a:lnSpc>
                <a:spcPts val="2758"/>
              </a:lnSpc>
              <a:buNone/>
            </a:pPr>
            <a:r>
              <a:rPr lang="en-US" sz="1724" dirty="0">
                <a:solidFill>
                  <a:srgbClr val="FFFFFF"/>
                </a:solidFill>
                <a:latin typeface="PT Sans" pitchFamily="34" charset="0"/>
                <a:ea typeface="PT Sans" pitchFamily="34" charset="-122"/>
                <a:cs typeface="PT Sans" pitchFamily="34" charset="-120"/>
              </a:rPr>
              <a:t>Recopilar y analizar registros, métricas y trazas de manera eficaz es fundamental para comprender el estado y el comportamiento de las aplicaciones en producción y facilitar la solución de problemas.</a:t>
            </a:r>
            <a:endParaRPr lang="en-US" sz="1724"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577"/>
          </a:xfrm>
          <a:prstGeom prst="rect">
            <a:avLst/>
          </a:prstGeom>
          <a:solidFill>
            <a:srgbClr val="00002E">
              <a:alpha val="75000"/>
            </a:srgbClr>
          </a:solidFill>
          <a:ln/>
        </p:spPr>
      </p:sp>
      <p:sp>
        <p:nvSpPr>
          <p:cNvPr id="4" name="Text 1"/>
          <p:cNvSpPr/>
          <p:nvPr/>
        </p:nvSpPr>
        <p:spPr>
          <a:xfrm>
            <a:off x="2551271" y="586026"/>
            <a:ext cx="6296739" cy="626864"/>
          </a:xfrm>
          <a:prstGeom prst="rect">
            <a:avLst/>
          </a:prstGeom>
          <a:noFill/>
          <a:ln/>
        </p:spPr>
        <p:txBody>
          <a:bodyPr wrap="none" rtlCol="0" anchor="t"/>
          <a:lstStyle/>
          <a:p>
            <a:pPr marL="0" indent="0">
              <a:lnSpc>
                <a:spcPts val="4936"/>
              </a:lnSpc>
              <a:buNone/>
            </a:pPr>
            <a:r>
              <a:rPr lang="en-US" sz="3949" b="1" dirty="0">
                <a:solidFill>
                  <a:srgbClr val="FFFFFF"/>
                </a:solidFill>
                <a:latin typeface="Nunito" pitchFamily="34" charset="0"/>
                <a:ea typeface="Nunito" pitchFamily="34" charset="-122"/>
                <a:cs typeface="Nunito" pitchFamily="34" charset="-120"/>
              </a:rPr>
              <a:t>Gestión de la Configuración</a:t>
            </a:r>
            <a:endParaRPr lang="en-US" sz="3949" dirty="0"/>
          </a:p>
        </p:txBody>
      </p:sp>
      <p:sp>
        <p:nvSpPr>
          <p:cNvPr id="5" name="Shape 2"/>
          <p:cNvSpPr/>
          <p:nvPr/>
        </p:nvSpPr>
        <p:spPr>
          <a:xfrm>
            <a:off x="2551271" y="1878687"/>
            <a:ext cx="479465" cy="479465"/>
          </a:xfrm>
          <a:prstGeom prst="roundRect">
            <a:avLst>
              <a:gd name="adj" fmla="val 80010"/>
            </a:avLst>
          </a:prstGeom>
          <a:solidFill>
            <a:srgbClr val="00002E"/>
          </a:solidFill>
          <a:ln w="22860">
            <a:solidFill>
              <a:srgbClr val="FFFFFF"/>
            </a:solidFill>
            <a:prstDash val="solid"/>
          </a:ln>
        </p:spPr>
      </p:sp>
      <p:sp>
        <p:nvSpPr>
          <p:cNvPr id="6" name="Text 3"/>
          <p:cNvSpPr/>
          <p:nvPr/>
        </p:nvSpPr>
        <p:spPr>
          <a:xfrm>
            <a:off x="2700695" y="1930360"/>
            <a:ext cx="180499" cy="375999"/>
          </a:xfrm>
          <a:prstGeom prst="rect">
            <a:avLst/>
          </a:prstGeom>
          <a:noFill/>
          <a:ln/>
        </p:spPr>
        <p:txBody>
          <a:bodyPr wrap="none" rtlCol="0" anchor="t"/>
          <a:lstStyle/>
          <a:p>
            <a:pPr marL="0" indent="0" algn="ctr">
              <a:lnSpc>
                <a:spcPts val="2961"/>
              </a:lnSpc>
              <a:buNone/>
            </a:pPr>
            <a:r>
              <a:rPr lang="en-US" sz="2369" b="1" dirty="0">
                <a:solidFill>
                  <a:srgbClr val="F2B42D"/>
                </a:solidFill>
                <a:latin typeface="Nunito" pitchFamily="34" charset="0"/>
                <a:ea typeface="Nunito" pitchFamily="34" charset="-122"/>
                <a:cs typeface="Nunito" pitchFamily="34" charset="-120"/>
              </a:rPr>
              <a:t>1</a:t>
            </a:r>
            <a:endParaRPr lang="en-US" sz="2369" dirty="0"/>
          </a:p>
        </p:txBody>
      </p:sp>
      <p:sp>
        <p:nvSpPr>
          <p:cNvPr id="7" name="Text 4"/>
          <p:cNvSpPr/>
          <p:nvPr/>
        </p:nvSpPr>
        <p:spPr>
          <a:xfrm>
            <a:off x="3243739" y="1878687"/>
            <a:ext cx="2639139" cy="313373"/>
          </a:xfrm>
          <a:prstGeom prst="rect">
            <a:avLst/>
          </a:prstGeom>
          <a:noFill/>
          <a:ln/>
        </p:spPr>
        <p:txBody>
          <a:bodyPr wrap="none" rtlCol="0" anchor="t"/>
          <a:lstStyle/>
          <a:p>
            <a:pPr marL="0" indent="0">
              <a:lnSpc>
                <a:spcPts val="2468"/>
              </a:lnSpc>
              <a:buNone/>
            </a:pPr>
            <a:r>
              <a:rPr lang="en-US" sz="1974" b="1" dirty="0">
                <a:solidFill>
                  <a:srgbClr val="F2B42D"/>
                </a:solidFill>
                <a:latin typeface="Nunito" pitchFamily="34" charset="0"/>
                <a:ea typeface="Nunito" pitchFamily="34" charset="-122"/>
                <a:cs typeface="Nunito" pitchFamily="34" charset="-120"/>
              </a:rPr>
              <a:t>Repositorios de Código</a:t>
            </a:r>
            <a:endParaRPr lang="en-US" sz="1974" dirty="0"/>
          </a:p>
        </p:txBody>
      </p:sp>
      <p:sp>
        <p:nvSpPr>
          <p:cNvPr id="8" name="Text 5"/>
          <p:cNvSpPr/>
          <p:nvPr/>
        </p:nvSpPr>
        <p:spPr>
          <a:xfrm>
            <a:off x="3243739" y="2319814"/>
            <a:ext cx="3964900" cy="2045970"/>
          </a:xfrm>
          <a:prstGeom prst="rect">
            <a:avLst/>
          </a:prstGeom>
          <a:noFill/>
          <a:ln/>
        </p:spPr>
        <p:txBody>
          <a:bodyPr wrap="square" rtlCol="0" anchor="t"/>
          <a:lstStyle/>
          <a:p>
            <a:pPr marL="0" indent="0">
              <a:lnSpc>
                <a:spcPts val="2685"/>
              </a:lnSpc>
              <a:buNone/>
            </a:pPr>
            <a:r>
              <a:rPr lang="en-US" sz="1678" dirty="0">
                <a:solidFill>
                  <a:srgbClr val="FFFFFF"/>
                </a:solidFill>
                <a:latin typeface="PT Sans" pitchFamily="34" charset="0"/>
                <a:ea typeface="PT Sans" pitchFamily="34" charset="-122"/>
                <a:cs typeface="PT Sans" pitchFamily="34" charset="-120"/>
              </a:rPr>
              <a:t>Utilizar repositorios de control de versiones, como Git, para almacenar y administrar el código fuente de las aplicaciones y la infraestructura, facilita la colaboración, el seguimiento de cambios y la trazabilidad.</a:t>
            </a:r>
            <a:endParaRPr lang="en-US" sz="1678" dirty="0"/>
          </a:p>
        </p:txBody>
      </p:sp>
      <p:sp>
        <p:nvSpPr>
          <p:cNvPr id="9" name="Shape 6"/>
          <p:cNvSpPr/>
          <p:nvPr/>
        </p:nvSpPr>
        <p:spPr>
          <a:xfrm>
            <a:off x="7421642" y="1878687"/>
            <a:ext cx="479465" cy="479465"/>
          </a:xfrm>
          <a:prstGeom prst="roundRect">
            <a:avLst>
              <a:gd name="adj" fmla="val 80010"/>
            </a:avLst>
          </a:prstGeom>
          <a:solidFill>
            <a:srgbClr val="00002E"/>
          </a:solidFill>
          <a:ln w="22860">
            <a:solidFill>
              <a:srgbClr val="FFFFFF"/>
            </a:solidFill>
            <a:prstDash val="solid"/>
          </a:ln>
        </p:spPr>
      </p:sp>
      <p:sp>
        <p:nvSpPr>
          <p:cNvPr id="10" name="Text 7"/>
          <p:cNvSpPr/>
          <p:nvPr/>
        </p:nvSpPr>
        <p:spPr>
          <a:xfrm>
            <a:off x="7571065" y="1930360"/>
            <a:ext cx="180499" cy="375999"/>
          </a:xfrm>
          <a:prstGeom prst="rect">
            <a:avLst/>
          </a:prstGeom>
          <a:noFill/>
          <a:ln/>
        </p:spPr>
        <p:txBody>
          <a:bodyPr wrap="none" rtlCol="0" anchor="t"/>
          <a:lstStyle/>
          <a:p>
            <a:pPr marL="0" indent="0" algn="ctr">
              <a:lnSpc>
                <a:spcPts val="2961"/>
              </a:lnSpc>
              <a:buNone/>
            </a:pPr>
            <a:r>
              <a:rPr lang="en-US" sz="2369" b="1" dirty="0">
                <a:solidFill>
                  <a:srgbClr val="D7425E"/>
                </a:solidFill>
                <a:latin typeface="Nunito" pitchFamily="34" charset="0"/>
                <a:ea typeface="Nunito" pitchFamily="34" charset="-122"/>
                <a:cs typeface="Nunito" pitchFamily="34" charset="-120"/>
              </a:rPr>
              <a:t>2</a:t>
            </a:r>
            <a:endParaRPr lang="en-US" sz="2369" dirty="0"/>
          </a:p>
        </p:txBody>
      </p:sp>
      <p:sp>
        <p:nvSpPr>
          <p:cNvPr id="11" name="Text 8"/>
          <p:cNvSpPr/>
          <p:nvPr/>
        </p:nvSpPr>
        <p:spPr>
          <a:xfrm>
            <a:off x="8114109" y="1878687"/>
            <a:ext cx="3071693" cy="313373"/>
          </a:xfrm>
          <a:prstGeom prst="rect">
            <a:avLst/>
          </a:prstGeom>
          <a:noFill/>
          <a:ln/>
        </p:spPr>
        <p:txBody>
          <a:bodyPr wrap="none" rtlCol="0" anchor="t"/>
          <a:lstStyle/>
          <a:p>
            <a:pPr marL="0" indent="0">
              <a:lnSpc>
                <a:spcPts val="2468"/>
              </a:lnSpc>
              <a:buNone/>
            </a:pPr>
            <a:r>
              <a:rPr lang="en-US" sz="1974" b="1" dirty="0">
                <a:solidFill>
                  <a:srgbClr val="D7425E"/>
                </a:solidFill>
                <a:latin typeface="Nunito" pitchFamily="34" charset="0"/>
                <a:ea typeface="Nunito" pitchFamily="34" charset="-122"/>
                <a:cs typeface="Nunito" pitchFamily="34" charset="-120"/>
              </a:rPr>
              <a:t>Configuración Centralizada</a:t>
            </a:r>
            <a:endParaRPr lang="en-US" sz="1974" dirty="0"/>
          </a:p>
        </p:txBody>
      </p:sp>
      <p:sp>
        <p:nvSpPr>
          <p:cNvPr id="12" name="Text 9"/>
          <p:cNvSpPr/>
          <p:nvPr/>
        </p:nvSpPr>
        <p:spPr>
          <a:xfrm>
            <a:off x="8114109" y="2319814"/>
            <a:ext cx="3964900" cy="2386965"/>
          </a:xfrm>
          <a:prstGeom prst="rect">
            <a:avLst/>
          </a:prstGeom>
          <a:noFill/>
          <a:ln/>
        </p:spPr>
        <p:txBody>
          <a:bodyPr wrap="square" rtlCol="0" anchor="t"/>
          <a:lstStyle/>
          <a:p>
            <a:pPr marL="0" indent="0">
              <a:lnSpc>
                <a:spcPts val="2685"/>
              </a:lnSpc>
              <a:buNone/>
            </a:pPr>
            <a:r>
              <a:rPr lang="en-US" sz="1678" dirty="0">
                <a:solidFill>
                  <a:srgbClr val="FFFFFF"/>
                </a:solidFill>
                <a:latin typeface="PT Sans" pitchFamily="34" charset="0"/>
                <a:ea typeface="PT Sans" pitchFamily="34" charset="-122"/>
                <a:cs typeface="PT Sans" pitchFamily="34" charset="-120"/>
              </a:rPr>
              <a:t>Implementar soluciones de configuración centralizada, como Consul, etcd o Spring Cloud Config, permite separar la configuración de las aplicaciones de su código fuente, lo que facilita la gestión y la actualización de la configuración en diferentes entornos.</a:t>
            </a:r>
            <a:endParaRPr lang="en-US" sz="1678" dirty="0"/>
          </a:p>
        </p:txBody>
      </p:sp>
      <p:sp>
        <p:nvSpPr>
          <p:cNvPr id="13" name="Shape 10"/>
          <p:cNvSpPr/>
          <p:nvPr/>
        </p:nvSpPr>
        <p:spPr>
          <a:xfrm>
            <a:off x="2551271" y="5159454"/>
            <a:ext cx="479465" cy="479465"/>
          </a:xfrm>
          <a:prstGeom prst="roundRect">
            <a:avLst>
              <a:gd name="adj" fmla="val 80010"/>
            </a:avLst>
          </a:prstGeom>
          <a:solidFill>
            <a:srgbClr val="00002E"/>
          </a:solidFill>
          <a:ln w="22860">
            <a:solidFill>
              <a:srgbClr val="FFFFFF"/>
            </a:solidFill>
            <a:prstDash val="solid"/>
          </a:ln>
        </p:spPr>
      </p:sp>
      <p:sp>
        <p:nvSpPr>
          <p:cNvPr id="14" name="Text 11"/>
          <p:cNvSpPr/>
          <p:nvPr/>
        </p:nvSpPr>
        <p:spPr>
          <a:xfrm>
            <a:off x="2700695" y="5211128"/>
            <a:ext cx="180499" cy="375999"/>
          </a:xfrm>
          <a:prstGeom prst="rect">
            <a:avLst/>
          </a:prstGeom>
          <a:noFill/>
          <a:ln/>
        </p:spPr>
        <p:txBody>
          <a:bodyPr wrap="none" rtlCol="0" anchor="t"/>
          <a:lstStyle/>
          <a:p>
            <a:pPr marL="0" indent="0" algn="ctr">
              <a:lnSpc>
                <a:spcPts val="2961"/>
              </a:lnSpc>
              <a:buNone/>
            </a:pPr>
            <a:r>
              <a:rPr lang="en-US" sz="2369" b="1" dirty="0">
                <a:solidFill>
                  <a:srgbClr val="DD785E"/>
                </a:solidFill>
                <a:latin typeface="Nunito" pitchFamily="34" charset="0"/>
                <a:ea typeface="Nunito" pitchFamily="34" charset="-122"/>
                <a:cs typeface="Nunito" pitchFamily="34" charset="-120"/>
              </a:rPr>
              <a:t>3</a:t>
            </a:r>
            <a:endParaRPr lang="en-US" sz="2369" dirty="0"/>
          </a:p>
        </p:txBody>
      </p:sp>
      <p:sp>
        <p:nvSpPr>
          <p:cNvPr id="15" name="Text 12"/>
          <p:cNvSpPr/>
          <p:nvPr/>
        </p:nvSpPr>
        <p:spPr>
          <a:xfrm>
            <a:off x="3243739" y="5159454"/>
            <a:ext cx="2507218" cy="313373"/>
          </a:xfrm>
          <a:prstGeom prst="rect">
            <a:avLst/>
          </a:prstGeom>
          <a:noFill/>
          <a:ln/>
        </p:spPr>
        <p:txBody>
          <a:bodyPr wrap="none" rtlCol="0" anchor="t"/>
          <a:lstStyle/>
          <a:p>
            <a:pPr marL="0" indent="0">
              <a:lnSpc>
                <a:spcPts val="2468"/>
              </a:lnSpc>
              <a:buNone/>
            </a:pPr>
            <a:r>
              <a:rPr lang="en-US" sz="1974" b="1" dirty="0">
                <a:solidFill>
                  <a:srgbClr val="DD785E"/>
                </a:solidFill>
                <a:latin typeface="Nunito" pitchFamily="34" charset="0"/>
                <a:ea typeface="Nunito" pitchFamily="34" charset="-122"/>
                <a:cs typeface="Nunito" pitchFamily="34" charset="-120"/>
              </a:rPr>
              <a:t>Gestión de Secretos</a:t>
            </a:r>
            <a:endParaRPr lang="en-US" sz="1974" dirty="0"/>
          </a:p>
        </p:txBody>
      </p:sp>
      <p:sp>
        <p:nvSpPr>
          <p:cNvPr id="16" name="Text 13"/>
          <p:cNvSpPr/>
          <p:nvPr/>
        </p:nvSpPr>
        <p:spPr>
          <a:xfrm>
            <a:off x="3243739" y="5600581"/>
            <a:ext cx="3964900" cy="2045970"/>
          </a:xfrm>
          <a:prstGeom prst="rect">
            <a:avLst/>
          </a:prstGeom>
          <a:noFill/>
          <a:ln/>
        </p:spPr>
        <p:txBody>
          <a:bodyPr wrap="square" rtlCol="0" anchor="t"/>
          <a:lstStyle/>
          <a:p>
            <a:pPr marL="0" indent="0">
              <a:lnSpc>
                <a:spcPts val="2685"/>
              </a:lnSpc>
              <a:buNone/>
            </a:pPr>
            <a:r>
              <a:rPr lang="en-US" sz="1678" dirty="0">
                <a:solidFill>
                  <a:srgbClr val="FFFFFF"/>
                </a:solidFill>
                <a:latin typeface="PT Sans" pitchFamily="34" charset="0"/>
                <a:ea typeface="PT Sans" pitchFamily="34" charset="-122"/>
                <a:cs typeface="PT Sans" pitchFamily="34" charset="-120"/>
              </a:rPr>
              <a:t>Utilizar sistemas de gestión de secretos, como Vault o AWS Secrets Manager, para almacenar y acceder de manera segura a credenciales, claves de API y otros datos confidenciales, mejora la seguridad y la trazabilidad de la configuración.</a:t>
            </a:r>
            <a:endParaRPr lang="en-US" sz="1678" dirty="0"/>
          </a:p>
        </p:txBody>
      </p:sp>
      <p:sp>
        <p:nvSpPr>
          <p:cNvPr id="17" name="Shape 14"/>
          <p:cNvSpPr/>
          <p:nvPr/>
        </p:nvSpPr>
        <p:spPr>
          <a:xfrm>
            <a:off x="7421642" y="5159454"/>
            <a:ext cx="479465" cy="479465"/>
          </a:xfrm>
          <a:prstGeom prst="roundRect">
            <a:avLst>
              <a:gd name="adj" fmla="val 80010"/>
            </a:avLst>
          </a:prstGeom>
          <a:solidFill>
            <a:srgbClr val="00002E"/>
          </a:solidFill>
          <a:ln w="22860">
            <a:solidFill>
              <a:srgbClr val="FFFFFF"/>
            </a:solidFill>
            <a:prstDash val="solid"/>
          </a:ln>
        </p:spPr>
      </p:sp>
      <p:sp>
        <p:nvSpPr>
          <p:cNvPr id="18" name="Text 15"/>
          <p:cNvSpPr/>
          <p:nvPr/>
        </p:nvSpPr>
        <p:spPr>
          <a:xfrm>
            <a:off x="7571065" y="5211128"/>
            <a:ext cx="180499" cy="375999"/>
          </a:xfrm>
          <a:prstGeom prst="rect">
            <a:avLst/>
          </a:prstGeom>
          <a:noFill/>
          <a:ln/>
        </p:spPr>
        <p:txBody>
          <a:bodyPr wrap="none" rtlCol="0" anchor="t"/>
          <a:lstStyle/>
          <a:p>
            <a:pPr marL="0" indent="0" algn="ctr">
              <a:lnSpc>
                <a:spcPts val="2961"/>
              </a:lnSpc>
              <a:buNone/>
            </a:pPr>
            <a:r>
              <a:rPr lang="en-US" sz="2369" b="1" dirty="0">
                <a:solidFill>
                  <a:srgbClr val="48A8E2"/>
                </a:solidFill>
                <a:latin typeface="Nunito" pitchFamily="34" charset="0"/>
                <a:ea typeface="Nunito" pitchFamily="34" charset="-122"/>
                <a:cs typeface="Nunito" pitchFamily="34" charset="-120"/>
              </a:rPr>
              <a:t>4</a:t>
            </a:r>
            <a:endParaRPr lang="en-US" sz="2369" dirty="0"/>
          </a:p>
        </p:txBody>
      </p:sp>
      <p:sp>
        <p:nvSpPr>
          <p:cNvPr id="19" name="Text 16"/>
          <p:cNvSpPr/>
          <p:nvPr/>
        </p:nvSpPr>
        <p:spPr>
          <a:xfrm>
            <a:off x="8114109" y="5159454"/>
            <a:ext cx="3606522" cy="313373"/>
          </a:xfrm>
          <a:prstGeom prst="rect">
            <a:avLst/>
          </a:prstGeom>
          <a:noFill/>
          <a:ln/>
        </p:spPr>
        <p:txBody>
          <a:bodyPr wrap="none" rtlCol="0" anchor="t"/>
          <a:lstStyle/>
          <a:p>
            <a:pPr marL="0" indent="0">
              <a:lnSpc>
                <a:spcPts val="2468"/>
              </a:lnSpc>
              <a:buNone/>
            </a:pPr>
            <a:r>
              <a:rPr lang="en-US" sz="1974" b="1" dirty="0">
                <a:solidFill>
                  <a:srgbClr val="48A8E2"/>
                </a:solidFill>
                <a:latin typeface="Nunito" pitchFamily="34" charset="0"/>
                <a:ea typeface="Nunito" pitchFamily="34" charset="-122"/>
                <a:cs typeface="Nunito" pitchFamily="34" charset="-120"/>
              </a:rPr>
              <a:t>Automatización de Despliegues</a:t>
            </a:r>
            <a:endParaRPr lang="en-US" sz="1974" dirty="0"/>
          </a:p>
        </p:txBody>
      </p:sp>
      <p:sp>
        <p:nvSpPr>
          <p:cNvPr id="20" name="Text 17"/>
          <p:cNvSpPr/>
          <p:nvPr/>
        </p:nvSpPr>
        <p:spPr>
          <a:xfrm>
            <a:off x="8114109" y="5600581"/>
            <a:ext cx="3964900" cy="1704975"/>
          </a:xfrm>
          <a:prstGeom prst="rect">
            <a:avLst/>
          </a:prstGeom>
          <a:noFill/>
          <a:ln/>
        </p:spPr>
        <p:txBody>
          <a:bodyPr wrap="square" rtlCol="0" anchor="t"/>
          <a:lstStyle/>
          <a:p>
            <a:pPr marL="0" indent="0">
              <a:lnSpc>
                <a:spcPts val="2685"/>
              </a:lnSpc>
              <a:buNone/>
            </a:pPr>
            <a:r>
              <a:rPr lang="en-US" sz="1678" dirty="0">
                <a:solidFill>
                  <a:srgbClr val="FFFFFF"/>
                </a:solidFill>
                <a:latin typeface="PT Sans" pitchFamily="34" charset="0"/>
                <a:ea typeface="PT Sans" pitchFamily="34" charset="-122"/>
                <a:cs typeface="PT Sans" pitchFamily="34" charset="-120"/>
              </a:rPr>
              <a:t>Integrar la gestión de la configuración con procesos automatizados de construcción, pruebas y despliegue, como Jenkins o GitHub Actions, garantiza la coherencia y la fiabilidad de los despliegues.</a:t>
            </a:r>
            <a:endParaRPr lang="en-US" sz="1678"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621030"/>
            <a:ext cx="5795843"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Arquitectura de las APIs</a:t>
            </a:r>
            <a:endParaRPr lang="en-US" sz="4117" dirty="0"/>
          </a:p>
        </p:txBody>
      </p:sp>
      <p:sp>
        <p:nvSpPr>
          <p:cNvPr id="6" name="Shape 2"/>
          <p:cNvSpPr/>
          <p:nvPr/>
        </p:nvSpPr>
        <p:spPr>
          <a:xfrm>
            <a:off x="4810244" y="1607701"/>
            <a:ext cx="27742" cy="6000750"/>
          </a:xfrm>
          <a:prstGeom prst="rect">
            <a:avLst/>
          </a:prstGeom>
          <a:solidFill>
            <a:srgbClr val="262654"/>
          </a:solidFill>
          <a:ln/>
        </p:spPr>
      </p:sp>
      <p:sp>
        <p:nvSpPr>
          <p:cNvPr id="7" name="Shape 3"/>
          <p:cNvSpPr/>
          <p:nvPr/>
        </p:nvSpPr>
        <p:spPr>
          <a:xfrm>
            <a:off x="5074027" y="2093655"/>
            <a:ext cx="777597" cy="27742"/>
          </a:xfrm>
          <a:prstGeom prst="rect">
            <a:avLst/>
          </a:prstGeom>
          <a:solidFill>
            <a:srgbClr val="F2B42D"/>
          </a:solidFill>
          <a:ln/>
        </p:spPr>
      </p:sp>
      <p:sp>
        <p:nvSpPr>
          <p:cNvPr id="8" name="Shape 4"/>
          <p:cNvSpPr/>
          <p:nvPr/>
        </p:nvSpPr>
        <p:spPr>
          <a:xfrm>
            <a:off x="4574084" y="1857613"/>
            <a:ext cx="499943" cy="499943"/>
          </a:xfrm>
          <a:prstGeom prst="roundRect">
            <a:avLst>
              <a:gd name="adj" fmla="val 80001"/>
            </a:avLst>
          </a:prstGeom>
          <a:solidFill>
            <a:srgbClr val="00002E"/>
          </a:solidFill>
          <a:ln w="22860">
            <a:solidFill>
              <a:srgbClr val="FFFFFF"/>
            </a:solidFill>
            <a:prstDash val="solid"/>
          </a:ln>
        </p:spPr>
      </p:sp>
      <p:sp>
        <p:nvSpPr>
          <p:cNvPr id="9" name="Text 5"/>
          <p:cNvSpPr/>
          <p:nvPr/>
        </p:nvSpPr>
        <p:spPr>
          <a:xfrm>
            <a:off x="4729936" y="1911548"/>
            <a:ext cx="188238" cy="392073"/>
          </a:xfrm>
          <a:prstGeom prst="rect">
            <a:avLst/>
          </a:prstGeom>
          <a:noFill/>
          <a:ln/>
        </p:spPr>
        <p:txBody>
          <a:bodyPr wrap="none" rtlCol="0" anchor="t"/>
          <a:lstStyle/>
          <a:p>
            <a:pPr marL="0" indent="0" algn="ctr">
              <a:lnSpc>
                <a:spcPts val="3088"/>
              </a:lnSpc>
              <a:buNone/>
            </a:pPr>
            <a:r>
              <a:rPr lang="en-US" sz="2470" b="1" dirty="0">
                <a:solidFill>
                  <a:srgbClr val="F2B42D"/>
                </a:solidFill>
                <a:latin typeface="Nunito" pitchFamily="34" charset="0"/>
                <a:ea typeface="Nunito" pitchFamily="34" charset="-122"/>
                <a:cs typeface="Nunito" pitchFamily="34" charset="-120"/>
              </a:rPr>
              <a:t>1</a:t>
            </a:r>
            <a:endParaRPr lang="en-US" sz="2470" dirty="0"/>
          </a:p>
        </p:txBody>
      </p:sp>
      <p:sp>
        <p:nvSpPr>
          <p:cNvPr id="10" name="Text 6"/>
          <p:cNvSpPr/>
          <p:nvPr/>
        </p:nvSpPr>
        <p:spPr>
          <a:xfrm>
            <a:off x="6046113" y="1829872"/>
            <a:ext cx="2614017"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Cliente</a:t>
            </a:r>
            <a:endParaRPr lang="en-US" sz="2058" dirty="0"/>
          </a:p>
        </p:txBody>
      </p:sp>
      <p:sp>
        <p:nvSpPr>
          <p:cNvPr id="11" name="Text 7"/>
          <p:cNvSpPr/>
          <p:nvPr/>
        </p:nvSpPr>
        <p:spPr>
          <a:xfrm>
            <a:off x="6046113" y="2289929"/>
            <a:ext cx="7751088" cy="71080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clientes, ya sean aplicaciones web, móviles o de escritorio, interactúan con la API para acceder a los servicios y funcionalidades ofrecidos.</a:t>
            </a:r>
            <a:endParaRPr lang="en-US" sz="1750" dirty="0"/>
          </a:p>
        </p:txBody>
      </p:sp>
      <p:sp>
        <p:nvSpPr>
          <p:cNvPr id="12" name="Shape 8"/>
          <p:cNvSpPr/>
          <p:nvPr/>
        </p:nvSpPr>
        <p:spPr>
          <a:xfrm>
            <a:off x="5074027" y="3931027"/>
            <a:ext cx="777597" cy="27742"/>
          </a:xfrm>
          <a:prstGeom prst="rect">
            <a:avLst/>
          </a:prstGeom>
          <a:solidFill>
            <a:srgbClr val="D7425E"/>
          </a:solidFill>
          <a:ln/>
        </p:spPr>
      </p:sp>
      <p:sp>
        <p:nvSpPr>
          <p:cNvPr id="13" name="Shape 9"/>
          <p:cNvSpPr/>
          <p:nvPr/>
        </p:nvSpPr>
        <p:spPr>
          <a:xfrm>
            <a:off x="4574084" y="3694986"/>
            <a:ext cx="499943" cy="499943"/>
          </a:xfrm>
          <a:prstGeom prst="roundRect">
            <a:avLst>
              <a:gd name="adj" fmla="val 80001"/>
            </a:avLst>
          </a:prstGeom>
          <a:solidFill>
            <a:srgbClr val="00002E"/>
          </a:solidFill>
          <a:ln w="22860">
            <a:solidFill>
              <a:srgbClr val="FFFFFF"/>
            </a:solidFill>
            <a:prstDash val="solid"/>
          </a:ln>
        </p:spPr>
      </p:sp>
      <p:sp>
        <p:nvSpPr>
          <p:cNvPr id="14" name="Text 10"/>
          <p:cNvSpPr/>
          <p:nvPr/>
        </p:nvSpPr>
        <p:spPr>
          <a:xfrm>
            <a:off x="4729936" y="3748921"/>
            <a:ext cx="188238" cy="392073"/>
          </a:xfrm>
          <a:prstGeom prst="rect">
            <a:avLst/>
          </a:prstGeom>
          <a:noFill/>
          <a:ln/>
        </p:spPr>
        <p:txBody>
          <a:bodyPr wrap="none" rtlCol="0" anchor="t"/>
          <a:lstStyle/>
          <a:p>
            <a:pPr marL="0" indent="0" algn="ctr">
              <a:lnSpc>
                <a:spcPts val="3088"/>
              </a:lnSpc>
              <a:buNone/>
            </a:pPr>
            <a:r>
              <a:rPr lang="en-US" sz="2470" b="1" dirty="0">
                <a:solidFill>
                  <a:srgbClr val="D7425E"/>
                </a:solidFill>
                <a:latin typeface="Nunito" pitchFamily="34" charset="0"/>
                <a:ea typeface="Nunito" pitchFamily="34" charset="-122"/>
                <a:cs typeface="Nunito" pitchFamily="34" charset="-120"/>
              </a:rPr>
              <a:t>2</a:t>
            </a:r>
            <a:endParaRPr lang="en-US" sz="2470" dirty="0"/>
          </a:p>
        </p:txBody>
      </p:sp>
      <p:sp>
        <p:nvSpPr>
          <p:cNvPr id="15" name="Text 11"/>
          <p:cNvSpPr/>
          <p:nvPr/>
        </p:nvSpPr>
        <p:spPr>
          <a:xfrm>
            <a:off x="6046113" y="3667244"/>
            <a:ext cx="2614017"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API Gateway</a:t>
            </a:r>
            <a:endParaRPr lang="en-US" sz="2058" dirty="0"/>
          </a:p>
        </p:txBody>
      </p:sp>
      <p:sp>
        <p:nvSpPr>
          <p:cNvPr id="16" name="Text 12"/>
          <p:cNvSpPr/>
          <p:nvPr/>
        </p:nvSpPr>
        <p:spPr>
          <a:xfrm>
            <a:off x="6046113" y="4127302"/>
            <a:ext cx="7751088"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El API Gateway actúa como un punto de entrada centralizado, gestionando la autenticación, autorización, enrutamiento y transformación de las solicitudes de los clientes.</a:t>
            </a:r>
            <a:endParaRPr lang="en-US" sz="1750" dirty="0"/>
          </a:p>
        </p:txBody>
      </p:sp>
      <p:sp>
        <p:nvSpPr>
          <p:cNvPr id="17" name="Shape 13"/>
          <p:cNvSpPr/>
          <p:nvPr/>
        </p:nvSpPr>
        <p:spPr>
          <a:xfrm>
            <a:off x="5074027" y="6123801"/>
            <a:ext cx="777597" cy="27742"/>
          </a:xfrm>
          <a:prstGeom prst="rect">
            <a:avLst/>
          </a:prstGeom>
          <a:solidFill>
            <a:srgbClr val="DD785E"/>
          </a:solidFill>
          <a:ln/>
        </p:spPr>
      </p:sp>
      <p:sp>
        <p:nvSpPr>
          <p:cNvPr id="18" name="Shape 14"/>
          <p:cNvSpPr/>
          <p:nvPr/>
        </p:nvSpPr>
        <p:spPr>
          <a:xfrm>
            <a:off x="4574084" y="5887760"/>
            <a:ext cx="499943" cy="499943"/>
          </a:xfrm>
          <a:prstGeom prst="roundRect">
            <a:avLst>
              <a:gd name="adj" fmla="val 80001"/>
            </a:avLst>
          </a:prstGeom>
          <a:solidFill>
            <a:srgbClr val="00002E"/>
          </a:solidFill>
          <a:ln w="22860">
            <a:solidFill>
              <a:srgbClr val="FFFFFF"/>
            </a:solidFill>
            <a:prstDash val="solid"/>
          </a:ln>
        </p:spPr>
      </p:sp>
      <p:sp>
        <p:nvSpPr>
          <p:cNvPr id="19" name="Text 15"/>
          <p:cNvSpPr/>
          <p:nvPr/>
        </p:nvSpPr>
        <p:spPr>
          <a:xfrm>
            <a:off x="4729936" y="5941695"/>
            <a:ext cx="188238" cy="392073"/>
          </a:xfrm>
          <a:prstGeom prst="rect">
            <a:avLst/>
          </a:prstGeom>
          <a:noFill/>
          <a:ln/>
        </p:spPr>
        <p:txBody>
          <a:bodyPr wrap="none" rtlCol="0" anchor="t"/>
          <a:lstStyle/>
          <a:p>
            <a:pPr marL="0" indent="0" algn="ctr">
              <a:lnSpc>
                <a:spcPts val="3088"/>
              </a:lnSpc>
              <a:buNone/>
            </a:pPr>
            <a:r>
              <a:rPr lang="en-US" sz="2470" b="1" dirty="0">
                <a:solidFill>
                  <a:srgbClr val="DD785E"/>
                </a:solidFill>
                <a:latin typeface="Nunito" pitchFamily="34" charset="0"/>
                <a:ea typeface="Nunito" pitchFamily="34" charset="-122"/>
                <a:cs typeface="Nunito" pitchFamily="34" charset="-120"/>
              </a:rPr>
              <a:t>3</a:t>
            </a:r>
            <a:endParaRPr lang="en-US" sz="2470" dirty="0"/>
          </a:p>
        </p:txBody>
      </p:sp>
      <p:sp>
        <p:nvSpPr>
          <p:cNvPr id="20" name="Text 16"/>
          <p:cNvSpPr/>
          <p:nvPr/>
        </p:nvSpPr>
        <p:spPr>
          <a:xfrm>
            <a:off x="6046113" y="5860018"/>
            <a:ext cx="2614017"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Microservicios</a:t>
            </a:r>
            <a:endParaRPr lang="en-US" sz="2058" dirty="0"/>
          </a:p>
        </p:txBody>
      </p:sp>
      <p:sp>
        <p:nvSpPr>
          <p:cNvPr id="21" name="Text 17"/>
          <p:cNvSpPr/>
          <p:nvPr/>
        </p:nvSpPr>
        <p:spPr>
          <a:xfrm>
            <a:off x="6046113" y="6320076"/>
            <a:ext cx="7751088"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Los microservicios son pequeños y autónomos componentes de software que implementan la lógica de negocio y las funcionalidades expuestas a través de la API.</a:t>
            </a:r>
            <a:endParaRPr lang="en-US" sz="175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814626"/>
            <a:ext cx="7645598"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Monitorización y Observabilidad</a:t>
            </a:r>
            <a:endParaRPr lang="en-US" sz="4117" dirty="0"/>
          </a:p>
        </p:txBody>
      </p:sp>
      <p:pic>
        <p:nvPicPr>
          <p:cNvPr id="5" name="Image 1" descr="preencoded.png"/>
          <p:cNvPicPr>
            <a:picLocks noChangeAspect="1"/>
          </p:cNvPicPr>
          <p:nvPr/>
        </p:nvPicPr>
        <p:blipFill>
          <a:blip r:embed="rId4"/>
          <a:stretch>
            <a:fillRect/>
          </a:stretch>
        </p:blipFill>
        <p:spPr>
          <a:xfrm>
            <a:off x="2348389" y="1912382"/>
            <a:ext cx="555427" cy="555427"/>
          </a:xfrm>
          <a:prstGeom prst="rect">
            <a:avLst/>
          </a:prstGeom>
        </p:spPr>
      </p:pic>
      <p:sp>
        <p:nvSpPr>
          <p:cNvPr id="6" name="Text 2"/>
          <p:cNvSpPr/>
          <p:nvPr/>
        </p:nvSpPr>
        <p:spPr>
          <a:xfrm>
            <a:off x="2348389" y="2689979"/>
            <a:ext cx="2233374"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Métricas</a:t>
            </a:r>
            <a:endParaRPr lang="en-US" sz="2058" dirty="0"/>
          </a:p>
        </p:txBody>
      </p:sp>
      <p:sp>
        <p:nvSpPr>
          <p:cNvPr id="7" name="Text 3"/>
          <p:cNvSpPr/>
          <p:nvPr/>
        </p:nvSpPr>
        <p:spPr>
          <a:xfrm>
            <a:off x="2348389" y="3150037"/>
            <a:ext cx="2233374" cy="355401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Recopilar y analizar métricas clave, como tiempos de respuesta, tasas de solicitud y uso de recursos, ayuda a identificar problemas de rendimiento y optimizar el funcionamiento de las aplicaciones.</a:t>
            </a:r>
            <a:endParaRPr lang="en-US" sz="1750" dirty="0"/>
          </a:p>
        </p:txBody>
      </p:sp>
      <p:pic>
        <p:nvPicPr>
          <p:cNvPr id="8" name="Image 2" descr="preencoded.png"/>
          <p:cNvPicPr>
            <a:picLocks noChangeAspect="1"/>
          </p:cNvPicPr>
          <p:nvPr/>
        </p:nvPicPr>
        <p:blipFill>
          <a:blip r:embed="rId5"/>
          <a:stretch>
            <a:fillRect/>
          </a:stretch>
        </p:blipFill>
        <p:spPr>
          <a:xfrm>
            <a:off x="4915019" y="1912382"/>
            <a:ext cx="555427" cy="555427"/>
          </a:xfrm>
          <a:prstGeom prst="rect">
            <a:avLst/>
          </a:prstGeom>
        </p:spPr>
      </p:pic>
      <p:sp>
        <p:nvSpPr>
          <p:cNvPr id="9" name="Text 4"/>
          <p:cNvSpPr/>
          <p:nvPr/>
        </p:nvSpPr>
        <p:spPr>
          <a:xfrm>
            <a:off x="4915019" y="2689979"/>
            <a:ext cx="2233493"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Registros</a:t>
            </a:r>
            <a:endParaRPr lang="en-US" sz="2058" dirty="0"/>
          </a:p>
        </p:txBody>
      </p:sp>
      <p:sp>
        <p:nvSpPr>
          <p:cNvPr id="10" name="Text 5"/>
          <p:cNvSpPr/>
          <p:nvPr/>
        </p:nvSpPr>
        <p:spPr>
          <a:xfrm>
            <a:off x="4915019" y="3150037"/>
            <a:ext cx="2233493" cy="4264819"/>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Gestionar y analizar registros de aplicaciones y sistemas de manera centralizada, utilizando herramientas como Elasticsearch, Fluentd o Splunk, facilita la solución de problemas y la comprensión del comportamiento de las aplicaciones.</a:t>
            </a:r>
            <a:endParaRPr lang="en-US" sz="1750" dirty="0"/>
          </a:p>
        </p:txBody>
      </p:sp>
      <p:pic>
        <p:nvPicPr>
          <p:cNvPr id="11" name="Image 3" descr="preencoded.png"/>
          <p:cNvPicPr>
            <a:picLocks noChangeAspect="1"/>
          </p:cNvPicPr>
          <p:nvPr/>
        </p:nvPicPr>
        <p:blipFill>
          <a:blip r:embed="rId6"/>
          <a:stretch>
            <a:fillRect/>
          </a:stretch>
        </p:blipFill>
        <p:spPr>
          <a:xfrm>
            <a:off x="7481768" y="1912382"/>
            <a:ext cx="555427" cy="555427"/>
          </a:xfrm>
          <a:prstGeom prst="rect">
            <a:avLst/>
          </a:prstGeom>
        </p:spPr>
      </p:pic>
      <p:sp>
        <p:nvSpPr>
          <p:cNvPr id="12" name="Text 6"/>
          <p:cNvSpPr/>
          <p:nvPr/>
        </p:nvSpPr>
        <p:spPr>
          <a:xfrm>
            <a:off x="7481768" y="2689979"/>
            <a:ext cx="2233374"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Trazabilidad</a:t>
            </a:r>
            <a:endParaRPr lang="en-US" sz="2058" dirty="0"/>
          </a:p>
        </p:txBody>
      </p:sp>
      <p:sp>
        <p:nvSpPr>
          <p:cNvPr id="13" name="Text 7"/>
          <p:cNvSpPr/>
          <p:nvPr/>
        </p:nvSpPr>
        <p:spPr>
          <a:xfrm>
            <a:off x="7481768" y="3150037"/>
            <a:ext cx="2233374" cy="3909417"/>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Implementar sistemas de trazabilidad, como Jaeger o Zipkin, permite seguir el flujo de las solicitudes a través de los diferentes microservicios, lo que facilita la identificación y la solución de problemas de latencia o fallos.</a:t>
            </a:r>
            <a:endParaRPr lang="en-US" sz="1750" dirty="0"/>
          </a:p>
        </p:txBody>
      </p:sp>
      <p:pic>
        <p:nvPicPr>
          <p:cNvPr id="14" name="Image 4" descr="preencoded.png"/>
          <p:cNvPicPr>
            <a:picLocks noChangeAspect="1"/>
          </p:cNvPicPr>
          <p:nvPr/>
        </p:nvPicPr>
        <p:blipFill>
          <a:blip r:embed="rId7"/>
          <a:stretch>
            <a:fillRect/>
          </a:stretch>
        </p:blipFill>
        <p:spPr>
          <a:xfrm>
            <a:off x="10048399" y="1912382"/>
            <a:ext cx="555427" cy="555427"/>
          </a:xfrm>
          <a:prstGeom prst="rect">
            <a:avLst/>
          </a:prstGeom>
        </p:spPr>
      </p:pic>
      <p:sp>
        <p:nvSpPr>
          <p:cNvPr id="15" name="Text 8"/>
          <p:cNvSpPr/>
          <p:nvPr/>
        </p:nvSpPr>
        <p:spPr>
          <a:xfrm>
            <a:off x="10048399" y="2689979"/>
            <a:ext cx="2233493" cy="326827"/>
          </a:xfrm>
          <a:prstGeom prst="rect">
            <a:avLst/>
          </a:prstGeom>
          <a:noFill/>
          <a:ln/>
        </p:spPr>
        <p:txBody>
          <a:bodyPr wrap="none" rtlCol="0" anchor="t"/>
          <a:lstStyle/>
          <a:p>
            <a:pPr marL="0" indent="0" algn="l">
              <a:lnSpc>
                <a:spcPts val="2573"/>
              </a:lnSpc>
              <a:buNone/>
            </a:pPr>
            <a:r>
              <a:rPr lang="en-US" sz="2058" b="1" dirty="0">
                <a:solidFill>
                  <a:srgbClr val="48A8E2"/>
                </a:solidFill>
                <a:latin typeface="Nunito" pitchFamily="34" charset="0"/>
                <a:ea typeface="Nunito" pitchFamily="34" charset="-122"/>
                <a:cs typeface="Nunito" pitchFamily="34" charset="-120"/>
              </a:rPr>
              <a:t>Alertas</a:t>
            </a:r>
            <a:endParaRPr lang="en-US" sz="2058" dirty="0"/>
          </a:p>
        </p:txBody>
      </p:sp>
      <p:sp>
        <p:nvSpPr>
          <p:cNvPr id="16" name="Text 9"/>
          <p:cNvSpPr/>
          <p:nvPr/>
        </p:nvSpPr>
        <p:spPr>
          <a:xfrm>
            <a:off x="10048399" y="3150037"/>
            <a:ext cx="2233493" cy="355401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Configurar alertas proactivas basadas en métricas y registros ayuda a detectar y resolver problemas antes de que afecten a los usuarios finales, mejorando la fiabilidad y la disponibilidad de las aplicaciones.</a:t>
            </a:r>
            <a:endParaRPr lang="en-US" sz="175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665559"/>
            <a:ext cx="7249239"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Escalado y Alta Disponibilidad</a:t>
            </a:r>
            <a:endParaRPr lang="en-US" sz="4117" dirty="0"/>
          </a:p>
        </p:txBody>
      </p:sp>
      <p:pic>
        <p:nvPicPr>
          <p:cNvPr id="6" name="Image 2" descr="preencoded.png"/>
          <p:cNvPicPr>
            <a:picLocks noChangeAspect="1"/>
          </p:cNvPicPr>
          <p:nvPr/>
        </p:nvPicPr>
        <p:blipFill>
          <a:blip r:embed="rId5"/>
          <a:stretch>
            <a:fillRect/>
          </a:stretch>
        </p:blipFill>
        <p:spPr>
          <a:xfrm>
            <a:off x="4490799" y="1652230"/>
            <a:ext cx="1110972" cy="1970603"/>
          </a:xfrm>
          <a:prstGeom prst="rect">
            <a:avLst/>
          </a:prstGeom>
        </p:spPr>
      </p:pic>
      <p:sp>
        <p:nvSpPr>
          <p:cNvPr id="7" name="Text 2"/>
          <p:cNvSpPr/>
          <p:nvPr/>
        </p:nvSpPr>
        <p:spPr>
          <a:xfrm>
            <a:off x="5935028" y="1874401"/>
            <a:ext cx="2614017" cy="326827"/>
          </a:xfrm>
          <a:prstGeom prst="rect">
            <a:avLst/>
          </a:prstGeom>
          <a:noFill/>
          <a:ln/>
        </p:spPr>
        <p:txBody>
          <a:bodyPr wrap="none" rtlCol="0" anchor="t"/>
          <a:lstStyle/>
          <a:p>
            <a:pPr marL="0" indent="0" algn="l">
              <a:lnSpc>
                <a:spcPts val="2573"/>
              </a:lnSpc>
              <a:buNone/>
            </a:pPr>
            <a:r>
              <a:rPr lang="en-US" sz="2058" b="1" dirty="0">
                <a:solidFill>
                  <a:srgbClr val="F2B42D"/>
                </a:solidFill>
                <a:latin typeface="Nunito" pitchFamily="34" charset="0"/>
                <a:ea typeface="Nunito" pitchFamily="34" charset="-122"/>
                <a:cs typeface="Nunito" pitchFamily="34" charset="-120"/>
              </a:rPr>
              <a:t>Escalado Horizontal</a:t>
            </a:r>
            <a:endParaRPr lang="en-US" sz="2058" dirty="0"/>
          </a:p>
        </p:txBody>
      </p:sp>
      <p:sp>
        <p:nvSpPr>
          <p:cNvPr id="8" name="Text 3"/>
          <p:cNvSpPr/>
          <p:nvPr/>
        </p:nvSpPr>
        <p:spPr>
          <a:xfrm>
            <a:off x="5935028" y="2334458"/>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El escalado horizontal, mediante la adición o eliminación de instancias de microservicios, permite adaptarse a los cambios en la demanda y garantizar la escalabilidad de las aplicaciones.</a:t>
            </a:r>
            <a:endParaRPr lang="en-US" sz="1750" dirty="0"/>
          </a:p>
        </p:txBody>
      </p:sp>
      <p:pic>
        <p:nvPicPr>
          <p:cNvPr id="9" name="Image 3" descr="preencoded.png"/>
          <p:cNvPicPr>
            <a:picLocks noChangeAspect="1"/>
          </p:cNvPicPr>
          <p:nvPr/>
        </p:nvPicPr>
        <p:blipFill>
          <a:blip r:embed="rId6"/>
          <a:stretch>
            <a:fillRect/>
          </a:stretch>
        </p:blipFill>
        <p:spPr>
          <a:xfrm>
            <a:off x="4490799" y="3622834"/>
            <a:ext cx="1110972" cy="1970603"/>
          </a:xfrm>
          <a:prstGeom prst="rect">
            <a:avLst/>
          </a:prstGeom>
        </p:spPr>
      </p:pic>
      <p:sp>
        <p:nvSpPr>
          <p:cNvPr id="10" name="Text 4"/>
          <p:cNvSpPr/>
          <p:nvPr/>
        </p:nvSpPr>
        <p:spPr>
          <a:xfrm>
            <a:off x="5935028" y="3845004"/>
            <a:ext cx="2614017" cy="326827"/>
          </a:xfrm>
          <a:prstGeom prst="rect">
            <a:avLst/>
          </a:prstGeom>
          <a:noFill/>
          <a:ln/>
        </p:spPr>
        <p:txBody>
          <a:bodyPr wrap="none" rtlCol="0" anchor="t"/>
          <a:lstStyle/>
          <a:p>
            <a:pPr marL="0" indent="0" algn="l">
              <a:lnSpc>
                <a:spcPts val="2573"/>
              </a:lnSpc>
              <a:buNone/>
            </a:pPr>
            <a:r>
              <a:rPr lang="en-US" sz="2058" b="1" dirty="0">
                <a:solidFill>
                  <a:srgbClr val="D7425E"/>
                </a:solidFill>
                <a:latin typeface="Nunito" pitchFamily="34" charset="0"/>
                <a:ea typeface="Nunito" pitchFamily="34" charset="-122"/>
                <a:cs typeface="Nunito" pitchFamily="34" charset="-120"/>
              </a:rPr>
              <a:t>Equilibrio de Carga</a:t>
            </a:r>
            <a:endParaRPr lang="en-US" sz="2058" dirty="0"/>
          </a:p>
        </p:txBody>
      </p:sp>
      <p:sp>
        <p:nvSpPr>
          <p:cNvPr id="11" name="Text 5"/>
          <p:cNvSpPr/>
          <p:nvPr/>
        </p:nvSpPr>
        <p:spPr>
          <a:xfrm>
            <a:off x="5935028" y="4305062"/>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El equilibrio de carga, utilizando soluciones como Nginx o AWS Application Load Balancer, distribuye el tráfico de manera uniforme entre las diferentes instancias de microservicios, mejorando la capacidad de respuesta y la disponibilidad.</a:t>
            </a:r>
            <a:endParaRPr lang="en-US" sz="1750" dirty="0"/>
          </a:p>
        </p:txBody>
      </p:sp>
      <p:pic>
        <p:nvPicPr>
          <p:cNvPr id="12" name="Image 4" descr="preencoded.png"/>
          <p:cNvPicPr>
            <a:picLocks noChangeAspect="1"/>
          </p:cNvPicPr>
          <p:nvPr/>
        </p:nvPicPr>
        <p:blipFill>
          <a:blip r:embed="rId7"/>
          <a:stretch>
            <a:fillRect/>
          </a:stretch>
        </p:blipFill>
        <p:spPr>
          <a:xfrm>
            <a:off x="4490799" y="5593437"/>
            <a:ext cx="1110972" cy="1970603"/>
          </a:xfrm>
          <a:prstGeom prst="rect">
            <a:avLst/>
          </a:prstGeom>
        </p:spPr>
      </p:pic>
      <p:sp>
        <p:nvSpPr>
          <p:cNvPr id="13" name="Text 6"/>
          <p:cNvSpPr/>
          <p:nvPr/>
        </p:nvSpPr>
        <p:spPr>
          <a:xfrm>
            <a:off x="5935028" y="5815608"/>
            <a:ext cx="2614017" cy="326827"/>
          </a:xfrm>
          <a:prstGeom prst="rect">
            <a:avLst/>
          </a:prstGeom>
          <a:noFill/>
          <a:ln/>
        </p:spPr>
        <p:txBody>
          <a:bodyPr wrap="none" rtlCol="0" anchor="t"/>
          <a:lstStyle/>
          <a:p>
            <a:pPr marL="0" indent="0" algn="l">
              <a:lnSpc>
                <a:spcPts val="2573"/>
              </a:lnSpc>
              <a:buNone/>
            </a:pPr>
            <a:r>
              <a:rPr lang="en-US" sz="2058" b="1" dirty="0">
                <a:solidFill>
                  <a:srgbClr val="DD785E"/>
                </a:solidFill>
                <a:latin typeface="Nunito" pitchFamily="34" charset="0"/>
                <a:ea typeface="Nunito" pitchFamily="34" charset="-122"/>
                <a:cs typeface="Nunito" pitchFamily="34" charset="-120"/>
              </a:rPr>
              <a:t>Tolerancia a Fallos</a:t>
            </a:r>
            <a:endParaRPr lang="en-US" sz="2058" dirty="0"/>
          </a:p>
        </p:txBody>
      </p:sp>
      <p:sp>
        <p:nvSpPr>
          <p:cNvPr id="14" name="Text 7"/>
          <p:cNvSpPr/>
          <p:nvPr/>
        </p:nvSpPr>
        <p:spPr>
          <a:xfrm>
            <a:off x="5935028" y="6275665"/>
            <a:ext cx="7862173" cy="1066205"/>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La implementación de patrones de tolerancia a fallos, como circuitos abiertos o volcanicas, ayuda a amortiguar los efectos de fallos en componentes individuales, mejorando la fiabilidad general de la aplicación.</a:t>
            </a:r>
            <a:endParaRPr lang="en-US" sz="175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4005"/>
          </a:xfrm>
          <a:prstGeom prst="rect">
            <a:avLst/>
          </a:prstGeom>
          <a:solidFill>
            <a:srgbClr val="00002E">
              <a:alpha val="75000"/>
            </a:srgbClr>
          </a:solidFill>
          <a:ln/>
        </p:spPr>
      </p:sp>
      <p:sp>
        <p:nvSpPr>
          <p:cNvPr id="4" name="Text 1"/>
          <p:cNvSpPr/>
          <p:nvPr/>
        </p:nvSpPr>
        <p:spPr>
          <a:xfrm>
            <a:off x="2749987" y="561618"/>
            <a:ext cx="5713214" cy="600670"/>
          </a:xfrm>
          <a:prstGeom prst="rect">
            <a:avLst/>
          </a:prstGeom>
          <a:noFill/>
          <a:ln/>
        </p:spPr>
        <p:txBody>
          <a:bodyPr wrap="none" rtlCol="0" anchor="t"/>
          <a:lstStyle/>
          <a:p>
            <a:pPr marL="0" indent="0">
              <a:lnSpc>
                <a:spcPts val="4730"/>
              </a:lnSpc>
              <a:buNone/>
            </a:pPr>
            <a:r>
              <a:rPr lang="en-US" sz="3784" b="1" dirty="0">
                <a:solidFill>
                  <a:srgbClr val="FFFFFF"/>
                </a:solidFill>
                <a:latin typeface="Nunito" pitchFamily="34" charset="0"/>
                <a:ea typeface="Nunito" pitchFamily="34" charset="-122"/>
                <a:cs typeface="Nunito" pitchFamily="34" charset="-120"/>
              </a:rPr>
              <a:t>Estrategias de Despliegue</a:t>
            </a:r>
            <a:endParaRPr lang="en-US" sz="3784" dirty="0"/>
          </a:p>
        </p:txBody>
      </p:sp>
      <p:sp>
        <p:nvSpPr>
          <p:cNvPr id="5" name="Shape 2"/>
          <p:cNvSpPr/>
          <p:nvPr/>
        </p:nvSpPr>
        <p:spPr>
          <a:xfrm>
            <a:off x="2749987" y="1570673"/>
            <a:ext cx="9130427" cy="6101715"/>
          </a:xfrm>
          <a:prstGeom prst="roundRect">
            <a:avLst>
              <a:gd name="adj" fmla="val 6025"/>
            </a:avLst>
          </a:prstGeom>
          <a:solidFill>
            <a:srgbClr val="00002E"/>
          </a:solidFill>
          <a:ln w="45720">
            <a:solidFill>
              <a:srgbClr val="262654"/>
            </a:solidFill>
            <a:prstDash val="solid"/>
          </a:ln>
        </p:spPr>
      </p:sp>
      <p:sp>
        <p:nvSpPr>
          <p:cNvPr id="6" name="Text 3"/>
          <p:cNvSpPr/>
          <p:nvPr/>
        </p:nvSpPr>
        <p:spPr>
          <a:xfrm>
            <a:off x="3001089" y="1746528"/>
            <a:ext cx="260008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Estrategia</a:t>
            </a:r>
            <a:endParaRPr lang="en-US" sz="1608" dirty="0"/>
          </a:p>
        </p:txBody>
      </p:sp>
      <p:sp>
        <p:nvSpPr>
          <p:cNvPr id="7" name="Text 4"/>
          <p:cNvSpPr/>
          <p:nvPr/>
        </p:nvSpPr>
        <p:spPr>
          <a:xfrm>
            <a:off x="6017181" y="1746528"/>
            <a:ext cx="259627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Descripción</a:t>
            </a:r>
            <a:endParaRPr lang="en-US" sz="1608" dirty="0"/>
          </a:p>
        </p:txBody>
      </p:sp>
      <p:sp>
        <p:nvSpPr>
          <p:cNvPr id="8" name="Text 5"/>
          <p:cNvSpPr/>
          <p:nvPr/>
        </p:nvSpPr>
        <p:spPr>
          <a:xfrm>
            <a:off x="9029462" y="1746528"/>
            <a:ext cx="260008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Ventajas</a:t>
            </a:r>
            <a:endParaRPr lang="en-US" sz="1608" dirty="0"/>
          </a:p>
        </p:txBody>
      </p:sp>
      <p:sp>
        <p:nvSpPr>
          <p:cNvPr id="9" name="Text 6"/>
          <p:cNvSpPr/>
          <p:nvPr/>
        </p:nvSpPr>
        <p:spPr>
          <a:xfrm>
            <a:off x="3001089" y="2356366"/>
            <a:ext cx="260008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Blue-Green</a:t>
            </a:r>
            <a:endParaRPr lang="en-US" sz="1608" dirty="0"/>
          </a:p>
        </p:txBody>
      </p:sp>
      <p:sp>
        <p:nvSpPr>
          <p:cNvPr id="10" name="Text 7"/>
          <p:cNvSpPr/>
          <p:nvPr/>
        </p:nvSpPr>
        <p:spPr>
          <a:xfrm>
            <a:off x="6017181" y="2356366"/>
            <a:ext cx="2596277" cy="1633538"/>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Mantener dos entornos idénticos (blue y green) y alternar entre ellos para realizar despliegues sin interrupciones.</a:t>
            </a:r>
            <a:endParaRPr lang="en-US" sz="1608" dirty="0"/>
          </a:p>
        </p:txBody>
      </p:sp>
      <p:sp>
        <p:nvSpPr>
          <p:cNvPr id="11" name="Text 8"/>
          <p:cNvSpPr/>
          <p:nvPr/>
        </p:nvSpPr>
        <p:spPr>
          <a:xfrm>
            <a:off x="9029462" y="2356366"/>
            <a:ext cx="2600087" cy="980123"/>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Permite despliegues rápidos y reversibles, reduce el tiempo de inactividad.</a:t>
            </a:r>
            <a:endParaRPr lang="en-US" sz="1608" dirty="0"/>
          </a:p>
        </p:txBody>
      </p:sp>
      <p:sp>
        <p:nvSpPr>
          <p:cNvPr id="12" name="Text 9"/>
          <p:cNvSpPr/>
          <p:nvPr/>
        </p:nvSpPr>
        <p:spPr>
          <a:xfrm>
            <a:off x="3001089" y="4273034"/>
            <a:ext cx="260008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Canary</a:t>
            </a:r>
            <a:endParaRPr lang="en-US" sz="1608" dirty="0"/>
          </a:p>
        </p:txBody>
      </p:sp>
      <p:sp>
        <p:nvSpPr>
          <p:cNvPr id="13" name="Text 10"/>
          <p:cNvSpPr/>
          <p:nvPr/>
        </p:nvSpPr>
        <p:spPr>
          <a:xfrm>
            <a:off x="6017181" y="4273034"/>
            <a:ext cx="2596277" cy="1633538"/>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Implementar la nueva versión en un subconjunto de usuarios o instancias, y luego ampliar gradualmente el despliegue.</a:t>
            </a:r>
            <a:endParaRPr lang="en-US" sz="1608" dirty="0"/>
          </a:p>
        </p:txBody>
      </p:sp>
      <p:sp>
        <p:nvSpPr>
          <p:cNvPr id="14" name="Text 11"/>
          <p:cNvSpPr/>
          <p:nvPr/>
        </p:nvSpPr>
        <p:spPr>
          <a:xfrm>
            <a:off x="9029462" y="4273034"/>
            <a:ext cx="2600087" cy="1306830"/>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Reduce el riesgo al limitar la exposición a la nueva versión, facilita la detección de problemas.</a:t>
            </a:r>
            <a:endParaRPr lang="en-US" sz="1608" dirty="0"/>
          </a:p>
        </p:txBody>
      </p:sp>
      <p:sp>
        <p:nvSpPr>
          <p:cNvPr id="15" name="Text 12"/>
          <p:cNvSpPr/>
          <p:nvPr/>
        </p:nvSpPr>
        <p:spPr>
          <a:xfrm>
            <a:off x="3001089" y="6189702"/>
            <a:ext cx="2600087" cy="326708"/>
          </a:xfrm>
          <a:prstGeom prst="rect">
            <a:avLst/>
          </a:prstGeom>
          <a:noFill/>
          <a:ln/>
        </p:spPr>
        <p:txBody>
          <a:bodyPr wrap="non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A/B Testing</a:t>
            </a:r>
            <a:endParaRPr lang="en-US" sz="1608" dirty="0"/>
          </a:p>
        </p:txBody>
      </p:sp>
      <p:sp>
        <p:nvSpPr>
          <p:cNvPr id="16" name="Text 13"/>
          <p:cNvSpPr/>
          <p:nvPr/>
        </p:nvSpPr>
        <p:spPr>
          <a:xfrm>
            <a:off x="6017181" y="6189702"/>
            <a:ext cx="2596277" cy="1306830"/>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Dividir el tráfico entre dos versiones diferentes de la aplicación y medir el rendimiento de cada una.</a:t>
            </a:r>
            <a:endParaRPr lang="en-US" sz="1608" dirty="0"/>
          </a:p>
        </p:txBody>
      </p:sp>
      <p:sp>
        <p:nvSpPr>
          <p:cNvPr id="17" name="Text 14"/>
          <p:cNvSpPr/>
          <p:nvPr/>
        </p:nvSpPr>
        <p:spPr>
          <a:xfrm>
            <a:off x="9029462" y="6189702"/>
            <a:ext cx="2600087" cy="980123"/>
          </a:xfrm>
          <a:prstGeom prst="rect">
            <a:avLst/>
          </a:prstGeom>
          <a:noFill/>
          <a:ln/>
        </p:spPr>
        <p:txBody>
          <a:bodyPr wrap="square" rtlCol="0" anchor="t"/>
          <a:lstStyle/>
          <a:p>
            <a:pPr marL="0" indent="0">
              <a:lnSpc>
                <a:spcPts val="2573"/>
              </a:lnSpc>
              <a:buNone/>
            </a:pPr>
            <a:r>
              <a:rPr lang="en-US" sz="1608" dirty="0">
                <a:solidFill>
                  <a:srgbClr val="FFFFFF"/>
                </a:solidFill>
                <a:latin typeface="PT Sans" pitchFamily="34" charset="0"/>
                <a:ea typeface="PT Sans" pitchFamily="34" charset="-122"/>
                <a:cs typeface="PT Sans" pitchFamily="34" charset="-120"/>
              </a:rPr>
              <a:t>Permite validar y comparar características o mejoras de forma objetiva.</a:t>
            </a:r>
            <a:endParaRPr lang="en-US" sz="1608"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5" name="Text 1"/>
          <p:cNvSpPr/>
          <p:nvPr/>
        </p:nvSpPr>
        <p:spPr>
          <a:xfrm>
            <a:off x="833199" y="1873091"/>
            <a:ext cx="7477601" cy="1306830"/>
          </a:xfrm>
          <a:prstGeom prst="rect">
            <a:avLst/>
          </a:prstGeom>
          <a:noFill/>
          <a:ln/>
        </p:spPr>
        <p:txBody>
          <a:bodyPr wrap="squar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¿Qué es una arquitectura monolítica?</a:t>
            </a:r>
            <a:endParaRPr lang="en-US" sz="4117" dirty="0"/>
          </a:p>
        </p:txBody>
      </p:sp>
      <p:sp>
        <p:nvSpPr>
          <p:cNvPr id="6" name="Text 2"/>
          <p:cNvSpPr/>
          <p:nvPr/>
        </p:nvSpPr>
        <p:spPr>
          <a:xfrm>
            <a:off x="833199" y="3513177"/>
            <a:ext cx="7477601" cy="284321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Una arquitectura monolítica es un estilo de diseño de software donde todos los componentes de una aplicación se encuentran integrados y desplegados como una única unidad. Esto significa que la aplicación se construye como un bloque único, sin separar las diferentes funcionalidades en servicios independientes. Toda la lógica de negocio, la interfaz de usuario y la capa de datos se mantienen en un solo proyecto, lo que facilita el desarrollo y el despliegue inicial, pero dificulta el mantenimiento y la escalabilidad a largo plazo.</a:t>
            </a:r>
            <a:endParaRPr lang="en-US" sz="1750" dirty="0"/>
          </a:p>
        </p:txBody>
      </p:sp>
      <p:pic>
        <p:nvPicPr>
          <p:cNvPr id="1026" name="Picture 2" descr="Microservicios: Que son, pros, contras y compañías que la utilizan –  Feedback IT">
            <a:extLst>
              <a:ext uri="{FF2B5EF4-FFF2-40B4-BE49-F238E27FC236}">
                <a16:creationId xmlns:a16="http://schemas.microsoft.com/office/drawing/2014/main" id="{77957D80-A1BA-D80A-077F-D750AA2BC96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63757"/>
          <a:stretch/>
        </p:blipFill>
        <p:spPr bwMode="auto">
          <a:xfrm>
            <a:off x="8981937" y="462169"/>
            <a:ext cx="5477181" cy="730526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751642"/>
            <a:ext cx="8990171"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Ventajas de la arquitectura monolítica</a:t>
            </a:r>
            <a:endParaRPr lang="en-US" sz="4117" dirty="0"/>
          </a:p>
        </p:txBody>
      </p:sp>
      <p:sp>
        <p:nvSpPr>
          <p:cNvPr id="5" name="Shape 2"/>
          <p:cNvSpPr/>
          <p:nvPr/>
        </p:nvSpPr>
        <p:spPr>
          <a:xfrm>
            <a:off x="2348389" y="2099310"/>
            <a:ext cx="388739" cy="388739"/>
          </a:xfrm>
          <a:prstGeom prst="roundRect">
            <a:avLst>
              <a:gd name="adj" fmla="val 102886"/>
            </a:avLst>
          </a:prstGeom>
          <a:solidFill>
            <a:srgbClr val="00002E"/>
          </a:solidFill>
          <a:ln w="22860">
            <a:solidFill>
              <a:srgbClr val="FFFFFF"/>
            </a:solidFill>
            <a:prstDash val="solid"/>
          </a:ln>
        </p:spPr>
      </p:sp>
      <p:sp>
        <p:nvSpPr>
          <p:cNvPr id="6" name="Text 3"/>
          <p:cNvSpPr/>
          <p:nvPr/>
        </p:nvSpPr>
        <p:spPr>
          <a:xfrm>
            <a:off x="2959298" y="2099310"/>
            <a:ext cx="2552105" cy="653653"/>
          </a:xfrm>
          <a:prstGeom prst="rect">
            <a:avLst/>
          </a:prstGeom>
          <a:noFill/>
          <a:ln/>
        </p:spPr>
        <p:txBody>
          <a:bodyPr wrap="square" rtlCol="0" anchor="t"/>
          <a:lstStyle/>
          <a:p>
            <a:pPr marL="0" indent="0">
              <a:lnSpc>
                <a:spcPts val="2573"/>
              </a:lnSpc>
              <a:buNone/>
            </a:pPr>
            <a:r>
              <a:rPr lang="en-US" sz="2058" b="1" dirty="0">
                <a:solidFill>
                  <a:srgbClr val="F2B42D"/>
                </a:solidFill>
                <a:latin typeface="Nunito" pitchFamily="34" charset="0"/>
                <a:ea typeface="Nunito" pitchFamily="34" charset="-122"/>
                <a:cs typeface="Nunito" pitchFamily="34" charset="-120"/>
              </a:rPr>
              <a:t>Simplicidad y Fácil Implementación</a:t>
            </a:r>
            <a:endParaRPr lang="en-US" sz="2058" dirty="0"/>
          </a:p>
        </p:txBody>
      </p:sp>
      <p:sp>
        <p:nvSpPr>
          <p:cNvPr id="7" name="Text 4"/>
          <p:cNvSpPr/>
          <p:nvPr/>
        </p:nvSpPr>
        <p:spPr>
          <a:xfrm>
            <a:off x="2959298" y="2886194"/>
            <a:ext cx="2552105" cy="426481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arquitectura monolítica es relativamente simple de diseñar, implementar y mantener, ya que toda la aplicación se encuentra concentrada en un solo sistema. Esto facilita el despliegue y la gestión del código, haciéndola una solución atractiva para equipos y proyectos pequeños.</a:t>
            </a:r>
            <a:endParaRPr lang="en-US" sz="1750" dirty="0"/>
          </a:p>
        </p:txBody>
      </p:sp>
      <p:sp>
        <p:nvSpPr>
          <p:cNvPr id="8" name="Shape 5"/>
          <p:cNvSpPr/>
          <p:nvPr/>
        </p:nvSpPr>
        <p:spPr>
          <a:xfrm>
            <a:off x="5733574" y="2099310"/>
            <a:ext cx="388739" cy="388739"/>
          </a:xfrm>
          <a:prstGeom prst="roundRect">
            <a:avLst>
              <a:gd name="adj" fmla="val 102886"/>
            </a:avLst>
          </a:prstGeom>
          <a:solidFill>
            <a:srgbClr val="00002E"/>
          </a:solidFill>
          <a:ln w="22860">
            <a:solidFill>
              <a:srgbClr val="FFFFFF"/>
            </a:solidFill>
            <a:prstDash val="solid"/>
          </a:ln>
        </p:spPr>
      </p:sp>
      <p:sp>
        <p:nvSpPr>
          <p:cNvPr id="9" name="Text 6"/>
          <p:cNvSpPr/>
          <p:nvPr/>
        </p:nvSpPr>
        <p:spPr>
          <a:xfrm>
            <a:off x="6344483" y="2099310"/>
            <a:ext cx="2552105" cy="980480"/>
          </a:xfrm>
          <a:prstGeom prst="rect">
            <a:avLst/>
          </a:prstGeom>
          <a:noFill/>
          <a:ln/>
        </p:spPr>
        <p:txBody>
          <a:bodyPr wrap="square" rtlCol="0" anchor="t"/>
          <a:lstStyle/>
          <a:p>
            <a:pPr marL="0" indent="0">
              <a:lnSpc>
                <a:spcPts val="2573"/>
              </a:lnSpc>
              <a:buNone/>
            </a:pPr>
            <a:r>
              <a:rPr lang="en-US" sz="2058" b="1" dirty="0">
                <a:solidFill>
                  <a:srgbClr val="D7425E"/>
                </a:solidFill>
                <a:latin typeface="Nunito" pitchFamily="34" charset="0"/>
                <a:ea typeface="Nunito" pitchFamily="34" charset="-122"/>
                <a:cs typeface="Nunito" pitchFamily="34" charset="-120"/>
              </a:rPr>
              <a:t>Mejor Rendimiento y Escalabilidad Vertical</a:t>
            </a:r>
            <a:endParaRPr lang="en-US" sz="2058" dirty="0"/>
          </a:p>
        </p:txBody>
      </p:sp>
      <p:sp>
        <p:nvSpPr>
          <p:cNvPr id="10" name="Text 7"/>
          <p:cNvSpPr/>
          <p:nvPr/>
        </p:nvSpPr>
        <p:spPr>
          <a:xfrm>
            <a:off x="6344483" y="3213021"/>
            <a:ext cx="2552105" cy="426481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Al tener toda la lógica de negocio en un solo bloque, la comunicación entre los componentes es más eficiente, lo que se traduce en un mejor rendimiento general de la aplicación. Además, la escalabilidad vertical es más sencilla, pues basta con aumentar los recursos del servidor principal.</a:t>
            </a:r>
            <a:endParaRPr lang="en-US" sz="1750" dirty="0"/>
          </a:p>
        </p:txBody>
      </p:sp>
      <p:sp>
        <p:nvSpPr>
          <p:cNvPr id="11" name="Shape 8"/>
          <p:cNvSpPr/>
          <p:nvPr/>
        </p:nvSpPr>
        <p:spPr>
          <a:xfrm>
            <a:off x="9118759" y="2099310"/>
            <a:ext cx="388739" cy="388739"/>
          </a:xfrm>
          <a:prstGeom prst="roundRect">
            <a:avLst>
              <a:gd name="adj" fmla="val 102886"/>
            </a:avLst>
          </a:prstGeom>
          <a:solidFill>
            <a:srgbClr val="00002E"/>
          </a:solidFill>
          <a:ln w="22860">
            <a:solidFill>
              <a:srgbClr val="FFFFFF"/>
            </a:solidFill>
            <a:prstDash val="solid"/>
          </a:ln>
        </p:spPr>
      </p:sp>
      <p:sp>
        <p:nvSpPr>
          <p:cNvPr id="12" name="Text 9"/>
          <p:cNvSpPr/>
          <p:nvPr/>
        </p:nvSpPr>
        <p:spPr>
          <a:xfrm>
            <a:off x="9729668" y="2099310"/>
            <a:ext cx="2552105" cy="980480"/>
          </a:xfrm>
          <a:prstGeom prst="rect">
            <a:avLst/>
          </a:prstGeom>
          <a:noFill/>
          <a:ln/>
        </p:spPr>
        <p:txBody>
          <a:bodyPr wrap="square" rtlCol="0" anchor="t"/>
          <a:lstStyle/>
          <a:p>
            <a:pPr marL="0" indent="0">
              <a:lnSpc>
                <a:spcPts val="2573"/>
              </a:lnSpc>
              <a:buNone/>
            </a:pPr>
            <a:r>
              <a:rPr lang="en-US" sz="2058" b="1" dirty="0">
                <a:solidFill>
                  <a:srgbClr val="DD785E"/>
                </a:solidFill>
                <a:latin typeface="Nunito" pitchFamily="34" charset="0"/>
                <a:ea typeface="Nunito" pitchFamily="34" charset="-122"/>
                <a:cs typeface="Nunito" pitchFamily="34" charset="-120"/>
              </a:rPr>
              <a:t>Pruebas y Depuración Más Sencillas</a:t>
            </a:r>
            <a:endParaRPr lang="en-US" sz="2058" dirty="0"/>
          </a:p>
        </p:txBody>
      </p:sp>
      <p:sp>
        <p:nvSpPr>
          <p:cNvPr id="13" name="Text 10"/>
          <p:cNvSpPr/>
          <p:nvPr/>
        </p:nvSpPr>
        <p:spPr>
          <a:xfrm>
            <a:off x="9729668" y="3213021"/>
            <a:ext cx="2552105" cy="355401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La arquitectura monolítica facilita el proceso de pruebas y depuración, ya que todo el código se encuentra en un solo lugar. Esto hace que sea más fácil identificar y resolver problemas, lo que redunda en una mayor fiabilidad de la aplicación.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Text 1"/>
          <p:cNvSpPr/>
          <p:nvPr/>
        </p:nvSpPr>
        <p:spPr>
          <a:xfrm>
            <a:off x="889873" y="863322"/>
            <a:ext cx="9109115" cy="604838"/>
          </a:xfrm>
          <a:prstGeom prst="rect">
            <a:avLst/>
          </a:prstGeom>
          <a:noFill/>
          <a:ln/>
        </p:spPr>
        <p:txBody>
          <a:bodyPr wrap="none" rtlCol="0" anchor="t"/>
          <a:lstStyle/>
          <a:p>
            <a:pPr marL="0" indent="0">
              <a:lnSpc>
                <a:spcPts val="4762"/>
              </a:lnSpc>
              <a:buNone/>
            </a:pPr>
            <a:r>
              <a:rPr lang="en-US" sz="3810" b="1" dirty="0">
                <a:solidFill>
                  <a:srgbClr val="FFFFFF"/>
                </a:solidFill>
                <a:latin typeface="Nunito" pitchFamily="34" charset="0"/>
                <a:ea typeface="Nunito" pitchFamily="34" charset="-122"/>
                <a:cs typeface="Nunito" pitchFamily="34" charset="-120"/>
              </a:rPr>
              <a:t>Desventajas de la arquitectura monolítica</a:t>
            </a:r>
            <a:endParaRPr lang="en-US" sz="3810" dirty="0"/>
          </a:p>
        </p:txBody>
      </p:sp>
      <p:sp>
        <p:nvSpPr>
          <p:cNvPr id="6" name="Shape 2"/>
          <p:cNvSpPr/>
          <p:nvPr/>
        </p:nvSpPr>
        <p:spPr>
          <a:xfrm>
            <a:off x="889873" y="1776532"/>
            <a:ext cx="4493776" cy="3514487"/>
          </a:xfrm>
          <a:prstGeom prst="roundRect">
            <a:avLst>
              <a:gd name="adj" fmla="val 10532"/>
            </a:avLst>
          </a:prstGeom>
          <a:solidFill>
            <a:srgbClr val="00002E"/>
          </a:solidFill>
          <a:ln w="22860">
            <a:solidFill>
              <a:srgbClr val="FFFFFF"/>
            </a:solidFill>
            <a:prstDash val="solid"/>
          </a:ln>
        </p:spPr>
      </p:sp>
      <p:sp>
        <p:nvSpPr>
          <p:cNvPr id="7" name="Text 3"/>
          <p:cNvSpPr/>
          <p:nvPr/>
        </p:nvSpPr>
        <p:spPr>
          <a:xfrm>
            <a:off x="1118354" y="2005013"/>
            <a:ext cx="2419112" cy="302419"/>
          </a:xfrm>
          <a:prstGeom prst="rect">
            <a:avLst/>
          </a:prstGeom>
          <a:noFill/>
          <a:ln/>
        </p:spPr>
        <p:txBody>
          <a:bodyPr wrap="none" rtlCol="0" anchor="t"/>
          <a:lstStyle/>
          <a:p>
            <a:pPr marL="0" indent="0">
              <a:lnSpc>
                <a:spcPts val="2381"/>
              </a:lnSpc>
              <a:buNone/>
            </a:pPr>
            <a:r>
              <a:rPr lang="en-US" sz="1905" b="1" dirty="0">
                <a:solidFill>
                  <a:srgbClr val="F2B42D"/>
                </a:solidFill>
                <a:latin typeface="Nunito" pitchFamily="34" charset="0"/>
                <a:ea typeface="Nunito" pitchFamily="34" charset="-122"/>
                <a:cs typeface="Nunito" pitchFamily="34" charset="-120"/>
              </a:rPr>
              <a:t>Escalabilidad limitada</a:t>
            </a:r>
            <a:endParaRPr lang="en-US" sz="1905" dirty="0"/>
          </a:p>
        </p:txBody>
      </p:sp>
      <p:sp>
        <p:nvSpPr>
          <p:cNvPr id="8" name="Text 4"/>
          <p:cNvSpPr/>
          <p:nvPr/>
        </p:nvSpPr>
        <p:spPr>
          <a:xfrm>
            <a:off x="1118354" y="2430780"/>
            <a:ext cx="4036814" cy="2302788"/>
          </a:xfrm>
          <a:prstGeom prst="rect">
            <a:avLst/>
          </a:prstGeom>
          <a:noFill/>
          <a:ln/>
        </p:spPr>
        <p:txBody>
          <a:bodyPr wrap="square" rtlCol="0" anchor="t"/>
          <a:lstStyle/>
          <a:p>
            <a:pPr marL="0" indent="0">
              <a:lnSpc>
                <a:spcPts val="2591"/>
              </a:lnSpc>
              <a:buNone/>
            </a:pPr>
            <a:r>
              <a:rPr lang="en-US" sz="1619" dirty="0">
                <a:solidFill>
                  <a:srgbClr val="FFFFFF"/>
                </a:solidFill>
                <a:latin typeface="PT Sans" pitchFamily="34" charset="0"/>
                <a:ea typeface="PT Sans" pitchFamily="34" charset="-122"/>
                <a:cs typeface="PT Sans" pitchFamily="34" charset="-120"/>
              </a:rPr>
              <a:t>En una arquitectura monolítica, escalar un componente específico del sistema puede ser un desafío, ya que todo el sistema se despliega como una sola unidad. Esto puede llevar a un uso ineficiente de los recursos y a problemas de rendimiento a medida que el sistema crece.</a:t>
            </a:r>
            <a:endParaRPr lang="en-US" sz="1619" dirty="0"/>
          </a:p>
        </p:txBody>
      </p:sp>
      <p:sp>
        <p:nvSpPr>
          <p:cNvPr id="9" name="Shape 5"/>
          <p:cNvSpPr/>
          <p:nvPr/>
        </p:nvSpPr>
        <p:spPr>
          <a:xfrm>
            <a:off x="5589270" y="1776532"/>
            <a:ext cx="4493776" cy="3514487"/>
          </a:xfrm>
          <a:prstGeom prst="roundRect">
            <a:avLst>
              <a:gd name="adj" fmla="val 10532"/>
            </a:avLst>
          </a:prstGeom>
          <a:solidFill>
            <a:srgbClr val="00002E"/>
          </a:solidFill>
          <a:ln w="22860">
            <a:solidFill>
              <a:srgbClr val="FFFFFF"/>
            </a:solidFill>
            <a:prstDash val="solid"/>
          </a:ln>
        </p:spPr>
      </p:sp>
      <p:sp>
        <p:nvSpPr>
          <p:cNvPr id="10" name="Text 6"/>
          <p:cNvSpPr/>
          <p:nvPr/>
        </p:nvSpPr>
        <p:spPr>
          <a:xfrm>
            <a:off x="5817751" y="2005013"/>
            <a:ext cx="2433399" cy="302419"/>
          </a:xfrm>
          <a:prstGeom prst="rect">
            <a:avLst/>
          </a:prstGeom>
          <a:noFill/>
          <a:ln/>
        </p:spPr>
        <p:txBody>
          <a:bodyPr wrap="none" rtlCol="0" anchor="t"/>
          <a:lstStyle/>
          <a:p>
            <a:pPr marL="0" indent="0">
              <a:lnSpc>
                <a:spcPts val="2381"/>
              </a:lnSpc>
              <a:buNone/>
            </a:pPr>
            <a:r>
              <a:rPr lang="en-US" sz="1905" b="1" dirty="0">
                <a:solidFill>
                  <a:srgbClr val="D7425E"/>
                </a:solidFill>
                <a:latin typeface="Nunito" pitchFamily="34" charset="0"/>
                <a:ea typeface="Nunito" pitchFamily="34" charset="-122"/>
                <a:cs typeface="Nunito" pitchFamily="34" charset="-120"/>
              </a:rPr>
              <a:t>Complejidad creciente</a:t>
            </a:r>
            <a:endParaRPr lang="en-US" sz="1905" dirty="0"/>
          </a:p>
        </p:txBody>
      </p:sp>
      <p:sp>
        <p:nvSpPr>
          <p:cNvPr id="11" name="Text 7"/>
          <p:cNvSpPr/>
          <p:nvPr/>
        </p:nvSpPr>
        <p:spPr>
          <a:xfrm>
            <a:off x="5817751" y="2430780"/>
            <a:ext cx="4036814" cy="2631758"/>
          </a:xfrm>
          <a:prstGeom prst="rect">
            <a:avLst/>
          </a:prstGeom>
          <a:noFill/>
          <a:ln/>
        </p:spPr>
        <p:txBody>
          <a:bodyPr wrap="square" rtlCol="0" anchor="t"/>
          <a:lstStyle/>
          <a:p>
            <a:pPr marL="0" indent="0">
              <a:lnSpc>
                <a:spcPts val="2591"/>
              </a:lnSpc>
              <a:buNone/>
            </a:pPr>
            <a:r>
              <a:rPr lang="en-US" sz="1619" dirty="0">
                <a:solidFill>
                  <a:srgbClr val="FFFFFF"/>
                </a:solidFill>
                <a:latin typeface="PT Sans" pitchFamily="34" charset="0"/>
                <a:ea typeface="PT Sans" pitchFamily="34" charset="-122"/>
                <a:cs typeface="PT Sans" pitchFamily="34" charset="-120"/>
              </a:rPr>
              <a:t>A medida que un sistema monolítico se vuelve más grande y complejo, su mantenimiento y actualización se vuelven cada vez más desafiantes. Los cambios en una parte del sistema pueden tener un impacto impredecible en otras partes, lo que dificulta la implementación de mejoras de manera eficiente.</a:t>
            </a:r>
            <a:endParaRPr lang="en-US" sz="1619" dirty="0"/>
          </a:p>
        </p:txBody>
      </p:sp>
      <p:sp>
        <p:nvSpPr>
          <p:cNvPr id="12" name="Shape 8"/>
          <p:cNvSpPr/>
          <p:nvPr/>
        </p:nvSpPr>
        <p:spPr>
          <a:xfrm>
            <a:off x="889873" y="5496639"/>
            <a:ext cx="9193054" cy="1869638"/>
          </a:xfrm>
          <a:prstGeom prst="roundRect">
            <a:avLst>
              <a:gd name="adj" fmla="val 19798"/>
            </a:avLst>
          </a:prstGeom>
          <a:solidFill>
            <a:srgbClr val="00002E"/>
          </a:solidFill>
          <a:ln w="22860">
            <a:solidFill>
              <a:srgbClr val="FFFFFF"/>
            </a:solidFill>
            <a:prstDash val="solid"/>
          </a:ln>
        </p:spPr>
      </p:sp>
      <p:sp>
        <p:nvSpPr>
          <p:cNvPr id="13" name="Text 9"/>
          <p:cNvSpPr/>
          <p:nvPr/>
        </p:nvSpPr>
        <p:spPr>
          <a:xfrm>
            <a:off x="1118354" y="5725120"/>
            <a:ext cx="4712137" cy="302419"/>
          </a:xfrm>
          <a:prstGeom prst="rect">
            <a:avLst/>
          </a:prstGeom>
          <a:noFill/>
          <a:ln/>
        </p:spPr>
        <p:txBody>
          <a:bodyPr wrap="none" rtlCol="0" anchor="t"/>
          <a:lstStyle/>
          <a:p>
            <a:pPr marL="0" indent="0">
              <a:lnSpc>
                <a:spcPts val="2381"/>
              </a:lnSpc>
              <a:buNone/>
            </a:pPr>
            <a:r>
              <a:rPr lang="en-US" sz="1905" b="1" dirty="0">
                <a:solidFill>
                  <a:srgbClr val="DD785E"/>
                </a:solidFill>
                <a:latin typeface="Nunito" pitchFamily="34" charset="0"/>
                <a:ea typeface="Nunito" pitchFamily="34" charset="-122"/>
                <a:cs typeface="Nunito" pitchFamily="34" charset="-120"/>
              </a:rPr>
              <a:t>Dificultad para adoptar nuevas tecnologías</a:t>
            </a:r>
            <a:endParaRPr lang="en-US" sz="1905" dirty="0"/>
          </a:p>
        </p:txBody>
      </p:sp>
      <p:sp>
        <p:nvSpPr>
          <p:cNvPr id="14" name="Text 10"/>
          <p:cNvSpPr/>
          <p:nvPr/>
        </p:nvSpPr>
        <p:spPr>
          <a:xfrm>
            <a:off x="1118354" y="6150888"/>
            <a:ext cx="8736092" cy="986909"/>
          </a:xfrm>
          <a:prstGeom prst="rect">
            <a:avLst/>
          </a:prstGeom>
          <a:noFill/>
          <a:ln/>
        </p:spPr>
        <p:txBody>
          <a:bodyPr wrap="square" rtlCol="0" anchor="t"/>
          <a:lstStyle/>
          <a:p>
            <a:pPr marL="0" indent="0">
              <a:lnSpc>
                <a:spcPts val="2591"/>
              </a:lnSpc>
              <a:buNone/>
            </a:pPr>
            <a:r>
              <a:rPr lang="en-US" sz="1619" dirty="0">
                <a:solidFill>
                  <a:srgbClr val="FFFFFF"/>
                </a:solidFill>
                <a:latin typeface="PT Sans" pitchFamily="34" charset="0"/>
                <a:ea typeface="PT Sans" pitchFamily="34" charset="-122"/>
                <a:cs typeface="PT Sans" pitchFamily="34" charset="-120"/>
              </a:rPr>
              <a:t>En una arquitectura monolítica, la adopción de nuevas tecnologías y herramientas puede ser complicada, ya que cualquier cambio debe aplicarse a todo el sistema. Esto puede retrasar la implementación de mejoras y mantenerse al día con las tendencias tecnológicas.</a:t>
            </a:r>
            <a:endParaRPr lang="en-US" sz="1619" dirty="0"/>
          </a:p>
        </p:txBody>
      </p:sp>
      <p:pic>
        <p:nvPicPr>
          <p:cNvPr id="2052" name="Picture 4">
            <a:extLst>
              <a:ext uri="{FF2B5EF4-FFF2-40B4-BE49-F238E27FC236}">
                <a16:creationId xmlns:a16="http://schemas.microsoft.com/office/drawing/2014/main" id="{3B83D7CE-5DA1-00AC-B19E-A218967D3FA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838" t="11887" r="56656" b="10759"/>
          <a:stretch/>
        </p:blipFill>
        <p:spPr bwMode="auto">
          <a:xfrm>
            <a:off x="10288547" y="2005013"/>
            <a:ext cx="4230093" cy="49072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5" name="Text 1"/>
          <p:cNvSpPr/>
          <p:nvPr/>
        </p:nvSpPr>
        <p:spPr>
          <a:xfrm>
            <a:off x="6319599" y="2732961"/>
            <a:ext cx="6768822"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¿Qué son los microservicios?</a:t>
            </a:r>
            <a:endParaRPr lang="en-US" sz="4117" dirty="0"/>
          </a:p>
        </p:txBody>
      </p:sp>
      <p:sp>
        <p:nvSpPr>
          <p:cNvPr id="6" name="Text 2"/>
          <p:cNvSpPr/>
          <p:nvPr/>
        </p:nvSpPr>
        <p:spPr>
          <a:xfrm>
            <a:off x="6319599" y="3719632"/>
            <a:ext cx="7477601"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microservicios son un estilo arquitectónico de desarrollo de software en el que una aplicación se construye como un conjunto de pequeños servicios independientes, que se comunican entre sí a través de API. Cada microservicio se enfoca en una funcionalidad específica, tiene su propio stack tecnológico y puede ser desarrollado, desplegado y escalado de manera independiente.</a:t>
            </a:r>
            <a:endParaRPr lang="en-US" sz="1750" dirty="0"/>
          </a:p>
        </p:txBody>
      </p:sp>
      <p:pic>
        <p:nvPicPr>
          <p:cNvPr id="3080" name="Picture 8">
            <a:extLst>
              <a:ext uri="{FF2B5EF4-FFF2-40B4-BE49-F238E27FC236}">
                <a16:creationId xmlns:a16="http://schemas.microsoft.com/office/drawing/2014/main" id="{91518B60-1BF2-1248-C354-59A7A56D511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3080" r="5946"/>
          <a:stretch/>
        </p:blipFill>
        <p:spPr bwMode="auto">
          <a:xfrm>
            <a:off x="132202" y="181498"/>
            <a:ext cx="5673687" cy="77892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892022"/>
            <a:ext cx="7133153" cy="653415"/>
          </a:xfrm>
          <a:prstGeom prst="rect">
            <a:avLst/>
          </a:prstGeom>
          <a:noFill/>
          <a:ln/>
        </p:spPr>
        <p:txBody>
          <a:bodyPr wrap="none" rtlCol="0" anchor="t"/>
          <a:lstStyle/>
          <a:p>
            <a:pPr marL="0" indent="0">
              <a:lnSpc>
                <a:spcPts val="5146"/>
              </a:lnSpc>
              <a:buNone/>
            </a:pPr>
            <a:r>
              <a:rPr lang="en-US" sz="4117" b="1" dirty="0">
                <a:solidFill>
                  <a:srgbClr val="FFFFFF"/>
                </a:solidFill>
                <a:latin typeface="Nunito" pitchFamily="34" charset="0"/>
                <a:ea typeface="Nunito" pitchFamily="34" charset="-122"/>
                <a:cs typeface="Nunito" pitchFamily="34" charset="-120"/>
              </a:rPr>
              <a:t>Ventajas de los microservicios</a:t>
            </a:r>
            <a:endParaRPr lang="en-US" sz="4117" dirty="0"/>
          </a:p>
        </p:txBody>
      </p:sp>
      <p:sp>
        <p:nvSpPr>
          <p:cNvPr id="5" name="Text 2"/>
          <p:cNvSpPr/>
          <p:nvPr/>
        </p:nvSpPr>
        <p:spPr>
          <a:xfrm>
            <a:off x="2348389" y="3100864"/>
            <a:ext cx="2614017" cy="326827"/>
          </a:xfrm>
          <a:prstGeom prst="rect">
            <a:avLst/>
          </a:prstGeom>
          <a:noFill/>
          <a:ln/>
        </p:spPr>
        <p:txBody>
          <a:bodyPr wrap="non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Escalabilidad</a:t>
            </a:r>
            <a:endParaRPr lang="en-US" sz="2058" dirty="0"/>
          </a:p>
        </p:txBody>
      </p:sp>
      <p:sp>
        <p:nvSpPr>
          <p:cNvPr id="6" name="Text 3"/>
          <p:cNvSpPr/>
          <p:nvPr/>
        </p:nvSpPr>
        <p:spPr>
          <a:xfrm>
            <a:off x="2348389" y="3649861"/>
            <a:ext cx="2949416"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microservicios permiten escalar de manera independiente los diferentes componentes de la aplicación, optimizando recursos y adaptándose a las necesidades de cada servicio.</a:t>
            </a:r>
            <a:endParaRPr lang="en-US" sz="1750" dirty="0"/>
          </a:p>
        </p:txBody>
      </p:sp>
      <p:sp>
        <p:nvSpPr>
          <p:cNvPr id="7" name="Text 4"/>
          <p:cNvSpPr/>
          <p:nvPr/>
        </p:nvSpPr>
        <p:spPr>
          <a:xfrm>
            <a:off x="5847398" y="3100864"/>
            <a:ext cx="2614017" cy="326827"/>
          </a:xfrm>
          <a:prstGeom prst="rect">
            <a:avLst/>
          </a:prstGeom>
          <a:noFill/>
          <a:ln/>
        </p:spPr>
        <p:txBody>
          <a:bodyPr wrap="non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Flexibilidad</a:t>
            </a:r>
            <a:endParaRPr lang="en-US" sz="2058" dirty="0"/>
          </a:p>
        </p:txBody>
      </p:sp>
      <p:sp>
        <p:nvSpPr>
          <p:cNvPr id="8" name="Text 5"/>
          <p:cNvSpPr/>
          <p:nvPr/>
        </p:nvSpPr>
        <p:spPr>
          <a:xfrm>
            <a:off x="5847398" y="3649861"/>
            <a:ext cx="2949416"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Cada microservicio puede utilizar tecnologías, lenguajes y frameworks diferentes, lo que permite a los equipos de desarrollo elegir las herramientas más adecuadas para cada tarea.</a:t>
            </a:r>
            <a:endParaRPr lang="en-US" sz="1750" dirty="0"/>
          </a:p>
        </p:txBody>
      </p:sp>
      <p:sp>
        <p:nvSpPr>
          <p:cNvPr id="9" name="Text 6"/>
          <p:cNvSpPr/>
          <p:nvPr/>
        </p:nvSpPr>
        <p:spPr>
          <a:xfrm>
            <a:off x="9346406" y="3100864"/>
            <a:ext cx="2614017" cy="326827"/>
          </a:xfrm>
          <a:prstGeom prst="rect">
            <a:avLst/>
          </a:prstGeom>
          <a:noFill/>
          <a:ln/>
        </p:spPr>
        <p:txBody>
          <a:bodyPr wrap="none" rtlCol="0" anchor="t"/>
          <a:lstStyle/>
          <a:p>
            <a:pPr marL="0" indent="0">
              <a:lnSpc>
                <a:spcPts val="2573"/>
              </a:lnSpc>
              <a:buNone/>
            </a:pPr>
            <a:r>
              <a:rPr lang="en-US" sz="2058" b="1" dirty="0">
                <a:solidFill>
                  <a:srgbClr val="FFFFFF"/>
                </a:solidFill>
                <a:latin typeface="Nunito" pitchFamily="34" charset="0"/>
                <a:ea typeface="Nunito" pitchFamily="34" charset="-122"/>
                <a:cs typeface="Nunito" pitchFamily="34" charset="-120"/>
              </a:rPr>
              <a:t>Agilidad</a:t>
            </a:r>
            <a:endParaRPr lang="en-US" sz="2058" dirty="0"/>
          </a:p>
        </p:txBody>
      </p:sp>
      <p:sp>
        <p:nvSpPr>
          <p:cNvPr id="10" name="Text 7"/>
          <p:cNvSpPr/>
          <p:nvPr/>
        </p:nvSpPr>
        <p:spPr>
          <a:xfrm>
            <a:off x="9346406" y="3649861"/>
            <a:ext cx="2949416"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Los microservicios facilitan el desarrollo, despliegue y mantenimiento de la aplicación, permitiendo iteraciones y actualizaciones más rápidas y frecuentes.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245</TotalTime>
  <Words>5115</Words>
  <Application>Microsoft Office PowerPoint</Application>
  <PresentationFormat>Personalizado</PresentationFormat>
  <Paragraphs>381</Paragraphs>
  <Slides>42</Slides>
  <Notes>42</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42</vt:i4>
      </vt:variant>
    </vt:vector>
  </HeadingPairs>
  <TitlesOfParts>
    <vt:vector size="48" baseType="lpstr">
      <vt:lpstr>Arial</vt:lpstr>
      <vt:lpstr>Arial</vt:lpstr>
      <vt:lpstr>Google Sans</vt:lpstr>
      <vt:lpstr>Nunito</vt:lpstr>
      <vt:lpstr>PT Sans</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Francisco Rolando Muñoz Mora</cp:lastModifiedBy>
  <cp:revision>14</cp:revision>
  <dcterms:created xsi:type="dcterms:W3CDTF">2024-06-03T01:38:05Z</dcterms:created>
  <dcterms:modified xsi:type="dcterms:W3CDTF">2024-06-11T21:19:34Z</dcterms:modified>
</cp:coreProperties>
</file>